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57" r:id="rId6"/>
    <p:sldId id="259" r:id="rId7"/>
    <p:sldId id="260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B92-6C12-4D6E-B1E7-220070FF35A6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95E9-1077-428B-8757-E0E5C237F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B92-6C12-4D6E-B1E7-220070FF35A6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95E9-1077-428B-8757-E0E5C237F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B92-6C12-4D6E-B1E7-220070FF35A6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95E9-1077-428B-8757-E0E5C237F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B92-6C12-4D6E-B1E7-220070FF35A6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95E9-1077-428B-8757-E0E5C237F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B92-6C12-4D6E-B1E7-220070FF35A6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95E9-1077-428B-8757-E0E5C237F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B92-6C12-4D6E-B1E7-220070FF35A6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95E9-1077-428B-8757-E0E5C237F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B92-6C12-4D6E-B1E7-220070FF35A6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95E9-1077-428B-8757-E0E5C237F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B92-6C12-4D6E-B1E7-220070FF35A6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95E9-1077-428B-8757-E0E5C237F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B92-6C12-4D6E-B1E7-220070FF35A6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95E9-1077-428B-8757-E0E5C237F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B92-6C12-4D6E-B1E7-220070FF35A6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95E9-1077-428B-8757-E0E5C237F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B92-6C12-4D6E-B1E7-220070FF35A6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95E9-1077-428B-8757-E0E5C237F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2FB92-6C12-4D6E-B1E7-220070FF35A6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395E9-1077-428B-8757-E0E5C237FB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02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6756" t="18295" r="32015" b="34300"/>
          <a:stretch>
            <a:fillRect/>
          </a:stretch>
        </p:blipFill>
        <p:spPr bwMode="auto">
          <a:xfrm>
            <a:off x="2843808" y="0"/>
            <a:ext cx="5527009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37403" y="3933056"/>
            <a:ext cx="61706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Аудит узлов учета тепла</a:t>
            </a:r>
          </a:p>
          <a:p>
            <a:pPr algn="ctr"/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Кировский район</a:t>
            </a:r>
            <a:endParaRPr lang="ru-RU" sz="4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02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7584" y="260648"/>
            <a:ext cx="7619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Адреса, по которым была проведена общественная проверка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1412776"/>
            <a:ext cx="2636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Пр-т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Стачек, д.13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1916832"/>
            <a:ext cx="2977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Ул. Оборонная, д.5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2420888"/>
            <a:ext cx="3579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пр-т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Стачек, д.21, лит. 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2924944"/>
            <a:ext cx="4599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ул. Маршала Говорова, д. 5/4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3501008"/>
            <a:ext cx="3712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ул.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Кронштадтская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д. 4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4077072"/>
            <a:ext cx="3712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ул.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Кронштадтская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д. 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59832" y="4653136"/>
            <a:ext cx="3312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Ул.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Маринеско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д. 2/7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5229200"/>
            <a:ext cx="3016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пр. Ветеранов, д. 50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02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AutoShape 2" descr="https://apf.mail.ru/cgi-bin/readmsg?id=15420096750000000017;0;1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39569" y="500633"/>
            <a:ext cx="4005064" cy="3003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821495" y="526369"/>
            <a:ext cx="4005065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 flipV="1">
            <a:off x="3695902" y="4253709"/>
            <a:ext cx="2976333" cy="223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765583" y="3479585"/>
            <a:ext cx="3861047" cy="2895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121816"/>
            <a:ext cx="4105880" cy="273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-401876" y="401876"/>
            <a:ext cx="4221088" cy="3417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02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355975" y="980729"/>
            <a:ext cx="5184577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620688"/>
            <a:ext cx="4992555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501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Технический аудит узлов </a:t>
            </a:r>
            <a:r>
              <a:rPr lang="ru-RU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учёта тепловой энергии на 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объектах Кировского </a:t>
            </a:r>
            <a:r>
              <a:rPr lang="ru-RU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района 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СПб</a:t>
            </a:r>
          </a:p>
          <a:p>
            <a:pPr algn="ctr"/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(по </a:t>
            </a:r>
            <a:r>
              <a:rPr lang="ru-RU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результатам натурного обследования 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</a:t>
            </a:r>
          </a:p>
          <a:p>
            <a:pPr algn="ctr"/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состояния техдокументации</a:t>
            </a:r>
            <a:r>
              <a:rPr lang="ru-RU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3000" y="1595021"/>
            <a:ext cx="9001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Общие </a:t>
            </a:r>
            <a:r>
              <a:rPr lang="ru-RU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замечания</a:t>
            </a:r>
          </a:p>
          <a:p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Все проекты были выполнены и согласованы в 2008-2009 годах в период действия предыдущих «Правил учёта тепловой энергии и теплоносителя», в которых не был зафиксирован конкретный состав проектной документации для проектов УУТЭ. Поэтому ни один из проектов не соответствует существующим требованиям состава проектной документации и рассмотрение полноты содержания возможно только по отношению к действующим на тот период требованиям теплоснабжающей организации (СТАСУТЭ Предприятия «</a:t>
            </a:r>
            <a:r>
              <a:rPr lang="ru-RU" sz="2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Энергосбыт</a:t>
            </a:r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» филиала «Невский» ОАО «ТГК-1»).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02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 l="15769" t="21482" r="15605" b="8829"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 l="15769" t="4547" r="15605" b="84990"/>
          <a:stretch>
            <a:fillRect/>
          </a:stretch>
        </p:blipFill>
        <p:spPr bwMode="auto">
          <a:xfrm>
            <a:off x="0" y="0"/>
            <a:ext cx="9144000" cy="131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02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7584" y="260648"/>
            <a:ext cx="76194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Причины, сдерживающие проведение </a:t>
            </a:r>
            <a:r>
              <a:rPr lang="ru-RU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энергоэффективных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мероприятий в МКД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72816"/>
            <a:ext cx="4425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 стороны собственников:</a:t>
            </a:r>
            <a:endParaRPr lang="ru-RU" sz="2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000" y="2276872"/>
            <a:ext cx="9001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Отсутствие информации, понимания от достигнутых результатов (своей выгоды, доверия).</a:t>
            </a:r>
            <a:endParaRPr lang="ru-RU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501008"/>
            <a:ext cx="63280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 стороны Управляющей организации:</a:t>
            </a:r>
            <a:endParaRPr lang="ru-RU" sz="2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000" y="4149080"/>
            <a:ext cx="9001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Отсутствие информации и понимания собственной выгоды, отсутствие средств, техническое состояние МКД, неумение  работать с собственниками.</a:t>
            </a:r>
            <a:endParaRPr lang="ru-RU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02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340768"/>
            <a:ext cx="9001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соответствии с распоряжением Правительства РФ от 19.04.2018 №703-р, к 2025 г. по сравнению с 2016 г. в МКД должно уменьшиться потребление тепловой энергии на 3749,75 тыс. Гкал 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248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Вадим</dc:creator>
  <cp:lastModifiedBy>Вадим</cp:lastModifiedBy>
  <cp:revision>8</cp:revision>
  <dcterms:created xsi:type="dcterms:W3CDTF">2018-11-12T07:22:29Z</dcterms:created>
  <dcterms:modified xsi:type="dcterms:W3CDTF">2018-11-12T08:35:43Z</dcterms:modified>
</cp:coreProperties>
</file>