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8" r:id="rId4"/>
    <p:sldId id="270" r:id="rId5"/>
    <p:sldId id="271" r:id="rId6"/>
    <p:sldId id="272" r:id="rId7"/>
    <p:sldId id="273" r:id="rId8"/>
    <p:sldId id="274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ксенова Екатерина Игоревна" initials="АЕИ" lastIdx="2" clrIdx="0">
    <p:extLst>
      <p:ext uri="{19B8F6BF-5375-455C-9EA6-DF929625EA0E}">
        <p15:presenceInfo xmlns:p15="http://schemas.microsoft.com/office/powerpoint/2012/main" userId="S-1-5-21-1853895822-1853239283-186746726-227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9C2B25"/>
    <a:srgbClr val="FF9393"/>
    <a:srgbClr val="B80000"/>
    <a:srgbClr val="FDA987"/>
    <a:srgbClr val="FFD100"/>
    <a:srgbClr val="EEC100"/>
    <a:srgbClr val="9BBB5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0" autoAdjust="0"/>
  </p:normalViewPr>
  <p:slideViewPr>
    <p:cSldViewPr>
      <p:cViewPr varScale="1">
        <p:scale>
          <a:sx n="139" d="100"/>
          <a:sy n="139" d="100"/>
        </p:scale>
        <p:origin x="15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E6630-23C4-48E3-84C3-3CD85F33803F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D89A-27E5-4DEF-A4DF-238C1DF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5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8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8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5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2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D89A-27E5-4DEF-A4DF-238C1DFC4A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2843213" y="1563688"/>
            <a:ext cx="914400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8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0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EFAF-E1B9-4ADA-BE7F-38A2984E4BE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542-FEEB-4DF4-AD82-5509AAB6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6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620" y="1995686"/>
            <a:ext cx="6840760" cy="187220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cs typeface="Times New Roman" panose="02020603050405020304" pitchFamily="18" charset="0"/>
              </a:rPr>
              <a:t>Проблемы коммерческого учёта тепловой энергии нежилых помещений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7173" y="47631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91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2">
            <a:extLst>
              <a:ext uri="{FF2B5EF4-FFF2-40B4-BE49-F238E27FC236}">
                <a16:creationId xmlns:a16="http://schemas.microsoft.com/office/drawing/2014/main" xmlns="" id="{A50B988B-0C26-4921-84E3-4799D986C084}"/>
              </a:ext>
            </a:extLst>
          </p:cNvPr>
          <p:cNvSpPr txBox="1">
            <a:spLocks/>
          </p:cNvSpPr>
          <p:nvPr/>
        </p:nvSpPr>
        <p:spPr>
          <a:xfrm>
            <a:off x="-756592" y="555526"/>
            <a:ext cx="5027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Влияние ИПУ на КУУТЭ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11" name="Straight Connector 4">
            <a:extLst>
              <a:ext uri="{FF2B5EF4-FFF2-40B4-BE49-F238E27FC236}">
                <a16:creationId xmlns:a16="http://schemas.microsoft.com/office/drawing/2014/main" xmlns="" id="{3B725FB7-D899-4D85-8072-81F84BF58849}"/>
              </a:ext>
            </a:extLst>
          </p:cNvPr>
          <p:cNvCxnSpPr>
            <a:cxnSpLocks/>
            <a:endCxn id="24" idx="4"/>
          </p:cNvCxnSpPr>
          <p:nvPr/>
        </p:nvCxnSpPr>
        <p:spPr>
          <a:xfrm>
            <a:off x="4857135" y="0"/>
            <a:ext cx="0" cy="44686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Connector 6">
            <a:extLst>
              <a:ext uri="{FF2B5EF4-FFF2-40B4-BE49-F238E27FC236}">
                <a16:creationId xmlns:a16="http://schemas.microsoft.com/office/drawing/2014/main" xmlns="" id="{D83A1EAF-DFD2-44F8-BA90-9C1B7BE06DD8}"/>
              </a:ext>
            </a:extLst>
          </p:cNvPr>
          <p:cNvSpPr/>
          <p:nvPr/>
        </p:nvSpPr>
        <p:spPr>
          <a:xfrm>
            <a:off x="4742511" y="138514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Flowchart: Connector 8">
            <a:extLst>
              <a:ext uri="{FF2B5EF4-FFF2-40B4-BE49-F238E27FC236}">
                <a16:creationId xmlns:a16="http://schemas.microsoft.com/office/drawing/2014/main" xmlns="" id="{1C0319EA-D3E9-445C-B2B8-B21F4C82CA7D}"/>
              </a:ext>
            </a:extLst>
          </p:cNvPr>
          <p:cNvSpPr/>
          <p:nvPr/>
        </p:nvSpPr>
        <p:spPr>
          <a:xfrm>
            <a:off x="4742511" y="28188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Flowchart: Connector 9">
            <a:extLst>
              <a:ext uri="{FF2B5EF4-FFF2-40B4-BE49-F238E27FC236}">
                <a16:creationId xmlns:a16="http://schemas.microsoft.com/office/drawing/2014/main" xmlns="" id="{FAF6A0B2-B280-471C-A872-B04D84142493}"/>
              </a:ext>
            </a:extLst>
          </p:cNvPr>
          <p:cNvSpPr/>
          <p:nvPr/>
        </p:nvSpPr>
        <p:spPr>
          <a:xfrm>
            <a:off x="4742511" y="353575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Flowchart: Connector 6">
            <a:extLst>
              <a:ext uri="{FF2B5EF4-FFF2-40B4-BE49-F238E27FC236}">
                <a16:creationId xmlns:a16="http://schemas.microsoft.com/office/drawing/2014/main" xmlns="" id="{B225C517-ADD8-4B2D-8E67-55E4CB69C011}"/>
              </a:ext>
            </a:extLst>
          </p:cNvPr>
          <p:cNvSpPr/>
          <p:nvPr/>
        </p:nvSpPr>
        <p:spPr>
          <a:xfrm>
            <a:off x="4742511" y="210201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узел учёта тепловой энергии теплосчётчик&gt;&lt;meta itemprop=">
            <a:extLst>
              <a:ext uri="{FF2B5EF4-FFF2-40B4-BE49-F238E27FC236}">
                <a16:creationId xmlns:a16="http://schemas.microsoft.com/office/drawing/2014/main" xmlns="" id="{311E3840-A05C-40CA-A1C4-7FE7EE97F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14648"/>
          <a:stretch/>
        </p:blipFill>
        <p:spPr bwMode="auto">
          <a:xfrm>
            <a:off x="120752" y="1131590"/>
            <a:ext cx="4303505" cy="317975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048626" y="1131590"/>
            <a:ext cx="3728526" cy="3499955"/>
            <a:chOff x="4965135" y="1075360"/>
            <a:chExt cx="3728526" cy="3499955"/>
          </a:xfrm>
        </p:grpSpPr>
        <p:grpSp>
          <p:nvGrpSpPr>
            <p:cNvPr id="117" name="Group 11">
              <a:extLst>
                <a:ext uri="{FF2B5EF4-FFF2-40B4-BE49-F238E27FC236}">
                  <a16:creationId xmlns:a16="http://schemas.microsoft.com/office/drawing/2014/main" xmlns="" id="{986324C9-4336-426F-8713-AA74C6349A62}"/>
                </a:ext>
              </a:extLst>
            </p:cNvPr>
            <p:cNvGrpSpPr/>
            <p:nvPr/>
          </p:nvGrpSpPr>
          <p:grpSpPr>
            <a:xfrm>
              <a:off x="4965135" y="1075360"/>
              <a:ext cx="3711296" cy="782779"/>
              <a:chOff x="803640" y="3320303"/>
              <a:chExt cx="2059657" cy="782779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5265F0AC-2418-419F-A49C-4CD17BD79DF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Внутридомовая система, почему стало актуально?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A9DFCF0D-61E3-4465-B8EC-E7401E437376}"/>
                  </a:ext>
                </a:extLst>
              </p:cNvPr>
              <p:cNvSpPr txBox="1"/>
              <p:nvPr/>
            </p:nvSpPr>
            <p:spPr>
              <a:xfrm>
                <a:off x="803640" y="3320303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Нежилые помещения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0" name="Group 14">
              <a:extLst>
                <a:ext uri="{FF2B5EF4-FFF2-40B4-BE49-F238E27FC236}">
                  <a16:creationId xmlns:a16="http://schemas.microsoft.com/office/drawing/2014/main" xmlns="" id="{F2E652E2-7722-4ADA-964D-B5B312B849BB}"/>
                </a:ext>
              </a:extLst>
            </p:cNvPr>
            <p:cNvGrpSpPr/>
            <p:nvPr/>
          </p:nvGrpSpPr>
          <p:grpSpPr>
            <a:xfrm>
              <a:off x="4965135" y="1923033"/>
              <a:ext cx="3711296" cy="540148"/>
              <a:chOff x="803640" y="3347491"/>
              <a:chExt cx="2059657" cy="540148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17EAA009-258D-4393-B332-EB39E649C903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Влияние ИПУ на УУТЭ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849C7C1C-45BC-4509-8E3A-E99FCACB92D9}"/>
                  </a:ext>
                </a:extLst>
              </p:cNvPr>
              <p:cNvSpPr txBox="1"/>
              <p:nvPr/>
            </p:nvSpPr>
            <p:spPr>
              <a:xfrm>
                <a:off x="803640" y="3347491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Проблема учёта показаний ИПУ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3" name="Group 17">
              <a:extLst>
                <a:ext uri="{FF2B5EF4-FFF2-40B4-BE49-F238E27FC236}">
                  <a16:creationId xmlns:a16="http://schemas.microsoft.com/office/drawing/2014/main" xmlns="" id="{A137315F-55F9-4741-8FDE-C7FC6AAC1DA7}"/>
                </a:ext>
              </a:extLst>
            </p:cNvPr>
            <p:cNvGrpSpPr/>
            <p:nvPr/>
          </p:nvGrpSpPr>
          <p:grpSpPr>
            <a:xfrm>
              <a:off x="4965135" y="2528075"/>
              <a:ext cx="3711296" cy="567336"/>
              <a:chOff x="803640" y="3320303"/>
              <a:chExt cx="2059657" cy="567336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C172A1D6-0DE8-456F-9834-B9BC3259FA2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Легитимные пути решения от РСО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86B7E1D4-365C-4BAF-A774-6F2EEB95F2AB}"/>
                  </a:ext>
                </a:extLst>
              </p:cNvPr>
              <p:cNvSpPr txBox="1"/>
              <p:nvPr/>
            </p:nvSpPr>
            <p:spPr>
              <a:xfrm>
                <a:off x="803640" y="3320303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Решение 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6" name="Group 20">
              <a:extLst>
                <a:ext uri="{FF2B5EF4-FFF2-40B4-BE49-F238E27FC236}">
                  <a16:creationId xmlns:a16="http://schemas.microsoft.com/office/drawing/2014/main" xmlns="" id="{FF12CF71-4AB9-42BA-A5D6-C47E83C561A8}"/>
                </a:ext>
              </a:extLst>
            </p:cNvPr>
            <p:cNvGrpSpPr/>
            <p:nvPr/>
          </p:nvGrpSpPr>
          <p:grpSpPr>
            <a:xfrm>
              <a:off x="4965135" y="4007979"/>
              <a:ext cx="3728526" cy="567336"/>
              <a:chOff x="794078" y="3320303"/>
              <a:chExt cx="2069219" cy="567336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B511E620-1ADE-42CA-9A20-B5EB55A02FA9}"/>
                  </a:ext>
                </a:extLst>
              </p:cNvPr>
              <p:cNvSpPr txBox="1"/>
              <p:nvPr/>
            </p:nvSpPr>
            <p:spPr>
              <a:xfrm>
                <a:off x="794078" y="3579862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Требования РСО для ввода в эксплуатацию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5D7CE03A-51B6-43FD-9D01-EA88D8F223F9}"/>
                  </a:ext>
                </a:extLst>
              </p:cNvPr>
              <p:cNvSpPr txBox="1"/>
              <p:nvPr/>
            </p:nvSpPr>
            <p:spPr>
              <a:xfrm>
                <a:off x="803640" y="3320303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ИПУ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FF12CF71-4AB9-42BA-A5D6-C47E83C561A8}"/>
                </a:ext>
              </a:extLst>
            </p:cNvPr>
            <p:cNvGrpSpPr/>
            <p:nvPr/>
          </p:nvGrpSpPr>
          <p:grpSpPr>
            <a:xfrm>
              <a:off x="4965135" y="3160305"/>
              <a:ext cx="3711296" cy="782779"/>
              <a:chOff x="803640" y="3320303"/>
              <a:chExt cx="2059657" cy="78277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511E620-1ADE-42CA-9A20-B5EB55A02FA9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Решения применяемые абонентами, контроль через АССП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D7CE03A-51B6-43FD-9D01-EA88D8F223F9}"/>
                  </a:ext>
                </a:extLst>
              </p:cNvPr>
              <p:cNvSpPr txBox="1"/>
              <p:nvPr/>
            </p:nvSpPr>
            <p:spPr>
              <a:xfrm>
                <a:off x="803640" y="3320303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Практика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4" name="Flowchart: Connector 9">
            <a:extLst>
              <a:ext uri="{FF2B5EF4-FFF2-40B4-BE49-F238E27FC236}">
                <a16:creationId xmlns:a16="http://schemas.microsoft.com/office/drawing/2014/main" xmlns="" id="{FAF6A0B2-B280-471C-A872-B04D84142493}"/>
              </a:ext>
            </a:extLst>
          </p:cNvPr>
          <p:cNvSpPr/>
          <p:nvPr/>
        </p:nvSpPr>
        <p:spPr>
          <a:xfrm>
            <a:off x="4749135" y="42526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2">
            <a:extLst>
              <a:ext uri="{FF2B5EF4-FFF2-40B4-BE49-F238E27FC236}">
                <a16:creationId xmlns:a16="http://schemas.microsoft.com/office/drawing/2014/main" xmlns="" id="{A50B988B-0C26-4921-84E3-4799D986C084}"/>
              </a:ext>
            </a:extLst>
          </p:cNvPr>
          <p:cNvSpPr txBox="1">
            <a:spLocks/>
          </p:cNvSpPr>
          <p:nvPr/>
        </p:nvSpPr>
        <p:spPr>
          <a:xfrm>
            <a:off x="-756592" y="555526"/>
            <a:ext cx="5027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3DCB515C-2BB5-4611-A066-EE24498CA7A7}"/>
              </a:ext>
            </a:extLst>
          </p:cNvPr>
          <p:cNvSpPr txBox="1">
            <a:spLocks/>
          </p:cNvSpPr>
          <p:nvPr/>
        </p:nvSpPr>
        <p:spPr>
          <a:xfrm>
            <a:off x="-1610691" y="148873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dirty="0"/>
              <a:t>Встроенные нежилые помещения </a:t>
            </a:r>
            <a:endParaRPr lang="en-US" altLang="ko-KR" sz="1800" dirty="0"/>
          </a:p>
        </p:txBody>
      </p:sp>
      <p:grpSp>
        <p:nvGrpSpPr>
          <p:cNvPr id="38" name="그룹 1">
            <a:extLst>
              <a:ext uri="{FF2B5EF4-FFF2-40B4-BE49-F238E27FC236}">
                <a16:creationId xmlns:a16="http://schemas.microsoft.com/office/drawing/2014/main" xmlns="" id="{D7405A5E-D4D9-46DE-A877-EFD3B85F5C0A}"/>
              </a:ext>
            </a:extLst>
          </p:cNvPr>
          <p:cNvGrpSpPr/>
          <p:nvPr/>
        </p:nvGrpSpPr>
        <p:grpSpPr>
          <a:xfrm>
            <a:off x="5887019" y="1116199"/>
            <a:ext cx="3056172" cy="1077341"/>
            <a:chOff x="500629" y="956021"/>
            <a:chExt cx="3504380" cy="848125"/>
          </a:xfrm>
        </p:grpSpPr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xmlns="" id="{2E9B4D11-521A-4BDD-9873-4C6CD2F36CED}"/>
                </a:ext>
              </a:extLst>
            </p:cNvPr>
            <p:cNvSpPr txBox="1"/>
            <p:nvPr/>
          </p:nvSpPr>
          <p:spPr>
            <a:xfrm>
              <a:off x="500629" y="977140"/>
              <a:ext cx="3504380" cy="8270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</a:pPr>
              <a:endPara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Увеличения процента домов с отдельным ИТП на встроенные нежилые помещения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xmlns="" id="{FF941AFB-B3E9-47DF-BF34-09B939BC5B60}"/>
                </a:ext>
              </a:extLst>
            </p:cNvPr>
            <p:cNvSpPr txBox="1"/>
            <p:nvPr/>
          </p:nvSpPr>
          <p:spPr>
            <a:xfrm>
              <a:off x="500629" y="956021"/>
              <a:ext cx="3504380" cy="2934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Новое строительство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ardrop 2">
            <a:extLst>
              <a:ext uri="{FF2B5EF4-FFF2-40B4-BE49-F238E27FC236}">
                <a16:creationId xmlns:a16="http://schemas.microsoft.com/office/drawing/2014/main" xmlns="" id="{99B9AA44-D5D2-470F-BA7E-E90F576C832B}"/>
              </a:ext>
            </a:extLst>
          </p:cNvPr>
          <p:cNvSpPr>
            <a:spLocks noChangeAspect="1"/>
          </p:cNvSpPr>
          <p:nvPr/>
        </p:nvSpPr>
        <p:spPr>
          <a:xfrm rot="5400000">
            <a:off x="2787421" y="1059005"/>
            <a:ext cx="1512746" cy="1512745"/>
          </a:xfrm>
          <a:prstGeom prst="teardrop">
            <a:avLst/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Teardrop 3">
            <a:extLst>
              <a:ext uri="{FF2B5EF4-FFF2-40B4-BE49-F238E27FC236}">
                <a16:creationId xmlns:a16="http://schemas.microsoft.com/office/drawing/2014/main" xmlns="" id="{E7464117-646A-4871-B104-E71BFF88689E}"/>
              </a:ext>
            </a:extLst>
          </p:cNvPr>
          <p:cNvSpPr/>
          <p:nvPr/>
        </p:nvSpPr>
        <p:spPr>
          <a:xfrm rot="16200000">
            <a:off x="4397058" y="2675388"/>
            <a:ext cx="1511632" cy="1512168"/>
          </a:xfrm>
          <a:prstGeom prst="teardrop">
            <a:avLst/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Teardrop 4">
            <a:extLst>
              <a:ext uri="{FF2B5EF4-FFF2-40B4-BE49-F238E27FC236}">
                <a16:creationId xmlns:a16="http://schemas.microsoft.com/office/drawing/2014/main" xmlns="" id="{E7602EAA-801A-493A-884A-90070D665B48}"/>
              </a:ext>
            </a:extLst>
          </p:cNvPr>
          <p:cNvSpPr>
            <a:spLocks noChangeAspect="1"/>
          </p:cNvSpPr>
          <p:nvPr/>
        </p:nvSpPr>
        <p:spPr>
          <a:xfrm rot="10800000">
            <a:off x="4396204" y="1059004"/>
            <a:ext cx="1512746" cy="1512745"/>
          </a:xfrm>
          <a:prstGeom prst="teardrop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Teardrop 5">
            <a:extLst>
              <a:ext uri="{FF2B5EF4-FFF2-40B4-BE49-F238E27FC236}">
                <a16:creationId xmlns:a16="http://schemas.microsoft.com/office/drawing/2014/main" xmlns="" id="{77050289-D687-469F-BDC0-DF0F89A78293}"/>
              </a:ext>
            </a:extLst>
          </p:cNvPr>
          <p:cNvSpPr/>
          <p:nvPr/>
        </p:nvSpPr>
        <p:spPr>
          <a:xfrm>
            <a:off x="2787529" y="2671160"/>
            <a:ext cx="1512345" cy="1520627"/>
          </a:xfrm>
          <a:prstGeom prst="teardrop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xmlns="" id="{14DC2477-D2E1-46FD-8E5B-4F8A15347847}"/>
              </a:ext>
            </a:extLst>
          </p:cNvPr>
          <p:cNvSpPr>
            <a:spLocks noChangeAspect="1"/>
          </p:cNvSpPr>
          <p:nvPr/>
        </p:nvSpPr>
        <p:spPr>
          <a:xfrm>
            <a:off x="4537685" y="1191503"/>
            <a:ext cx="1229783" cy="1229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xmlns="" id="{595064C6-C589-4630-9F9A-9C35102AD28E}"/>
              </a:ext>
            </a:extLst>
          </p:cNvPr>
          <p:cNvSpPr>
            <a:spLocks noChangeAspect="1"/>
          </p:cNvSpPr>
          <p:nvPr/>
        </p:nvSpPr>
        <p:spPr>
          <a:xfrm>
            <a:off x="2916092" y="1191503"/>
            <a:ext cx="1229783" cy="1229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xmlns="" id="{7763DA31-D23F-499B-9A80-A7C2021A86CE}"/>
              </a:ext>
            </a:extLst>
          </p:cNvPr>
          <p:cNvSpPr>
            <a:spLocks noChangeAspect="1"/>
          </p:cNvSpPr>
          <p:nvPr/>
        </p:nvSpPr>
        <p:spPr>
          <a:xfrm>
            <a:off x="4509530" y="2763077"/>
            <a:ext cx="1229783" cy="1229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Oval 11">
            <a:extLst>
              <a:ext uri="{FF2B5EF4-FFF2-40B4-BE49-F238E27FC236}">
                <a16:creationId xmlns:a16="http://schemas.microsoft.com/office/drawing/2014/main" xmlns="" id="{158AE1DC-3B1B-4C46-9395-731F0811E394}"/>
              </a:ext>
            </a:extLst>
          </p:cNvPr>
          <p:cNvSpPr>
            <a:spLocks noChangeAspect="1"/>
          </p:cNvSpPr>
          <p:nvPr/>
        </p:nvSpPr>
        <p:spPr>
          <a:xfrm>
            <a:off x="2917816" y="2816581"/>
            <a:ext cx="1229783" cy="1229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xmlns="" id="{AB4389FD-A5F7-4A57-A36C-360746597279}"/>
              </a:ext>
            </a:extLst>
          </p:cNvPr>
          <p:cNvSpPr>
            <a:spLocks noChangeAspect="1"/>
          </p:cNvSpPr>
          <p:nvPr/>
        </p:nvSpPr>
        <p:spPr>
          <a:xfrm flipH="1">
            <a:off x="3327278" y="3226043"/>
            <a:ext cx="410858" cy="41085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/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xmlns="" id="{018D6518-1CED-4348-8C84-47FD6AE98202}"/>
              </a:ext>
            </a:extLst>
          </p:cNvPr>
          <p:cNvSpPr>
            <a:spLocks noChangeAspect="1"/>
          </p:cNvSpPr>
          <p:nvPr/>
        </p:nvSpPr>
        <p:spPr>
          <a:xfrm>
            <a:off x="4971611" y="1621090"/>
            <a:ext cx="370609" cy="3706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xmlns="" id="{F192B2C3-7CC2-4403-B110-3C7C8CA3C4F1}"/>
              </a:ext>
            </a:extLst>
          </p:cNvPr>
          <p:cNvSpPr>
            <a:spLocks noChangeAspect="1"/>
          </p:cNvSpPr>
          <p:nvPr/>
        </p:nvSpPr>
        <p:spPr>
          <a:xfrm rot="2700000">
            <a:off x="4971692" y="3104151"/>
            <a:ext cx="305457" cy="5476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xmlns="" id="{5D0B335D-3306-4846-9264-A4E5B032F95C}"/>
              </a:ext>
            </a:extLst>
          </p:cNvPr>
          <p:cNvSpPr>
            <a:spLocks noChangeAspect="1"/>
          </p:cNvSpPr>
          <p:nvPr/>
        </p:nvSpPr>
        <p:spPr>
          <a:xfrm>
            <a:off x="3349028" y="1629260"/>
            <a:ext cx="378444" cy="3542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/>
          </a:p>
        </p:txBody>
      </p:sp>
      <p:grpSp>
        <p:nvGrpSpPr>
          <p:cNvPr id="58" name="그룹 1">
            <a:extLst>
              <a:ext uri="{FF2B5EF4-FFF2-40B4-BE49-F238E27FC236}">
                <a16:creationId xmlns:a16="http://schemas.microsoft.com/office/drawing/2014/main" xmlns="" id="{E53F6DF3-0914-4538-99F8-0BF414D6C7B3}"/>
              </a:ext>
            </a:extLst>
          </p:cNvPr>
          <p:cNvGrpSpPr/>
          <p:nvPr/>
        </p:nvGrpSpPr>
        <p:grpSpPr>
          <a:xfrm>
            <a:off x="149172" y="961929"/>
            <a:ext cx="3170409" cy="1417944"/>
            <a:chOff x="369639" y="956021"/>
            <a:chExt cx="3635370" cy="822761"/>
          </a:xfrm>
        </p:grpSpPr>
        <p:sp>
          <p:nvSpPr>
            <p:cNvPr id="59" name="TextBox 19">
              <a:extLst>
                <a:ext uri="{FF2B5EF4-FFF2-40B4-BE49-F238E27FC236}">
                  <a16:creationId xmlns:a16="http://schemas.microsoft.com/office/drawing/2014/main" xmlns="" id="{D84943C2-3E09-4374-8E58-5AB2558CE353}"/>
                </a:ext>
              </a:extLst>
            </p:cNvPr>
            <p:cNvSpPr txBox="1"/>
            <p:nvPr/>
          </p:nvSpPr>
          <p:spPr>
            <a:xfrm>
              <a:off x="369639" y="1100151"/>
              <a:ext cx="3062585" cy="6786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</a:pPr>
              <a:endPara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altLang="ko-KR" sz="1400" dirty="0">
                  <a:solidFill>
                    <a:srgbClr val="404040"/>
                  </a:solidFill>
                  <a:cs typeface="Arial" pitchFamily="34" charset="0"/>
                </a:rPr>
                <a:t>Федеральный закон №261-ФЗ </a:t>
              </a:r>
            </a:p>
            <a:p>
              <a:pPr marL="171450" indent="-171450">
                <a:buFontTx/>
                <a:buChar char="-"/>
              </a:pPr>
              <a:r>
                <a:rPr lang="ru-RU" altLang="ko-KR" sz="1400" dirty="0">
                  <a:solidFill>
                    <a:srgbClr val="404040"/>
                  </a:solidFill>
                  <a:cs typeface="Arial" pitchFamily="34" charset="0"/>
                </a:rPr>
                <a:t>Постановление №1034</a:t>
              </a:r>
            </a:p>
            <a:p>
              <a:pPr marL="171450" indent="-171450">
                <a:buFontTx/>
                <a:buChar char="-"/>
              </a:pPr>
              <a:r>
                <a:rPr lang="ru-RU" sz="1400" dirty="0">
                  <a:solidFill>
                    <a:srgbClr val="404040"/>
                  </a:solidFill>
                </a:rPr>
                <a:t>Постановления № 354</a:t>
              </a:r>
              <a:endParaRPr lang="ru-RU" altLang="ko-KR" sz="1400" dirty="0">
                <a:solidFill>
                  <a:srgbClr val="404040"/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endPara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xmlns="" id="{8DF64A57-41C7-4133-9A64-A16B3C460206}"/>
                </a:ext>
              </a:extLst>
            </p:cNvPr>
            <p:cNvSpPr txBox="1"/>
            <p:nvPr/>
          </p:nvSpPr>
          <p:spPr>
            <a:xfrm>
              <a:off x="500629" y="956021"/>
              <a:ext cx="3504380" cy="2934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Законодательство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1">
            <a:extLst>
              <a:ext uri="{FF2B5EF4-FFF2-40B4-BE49-F238E27FC236}">
                <a16:creationId xmlns:a16="http://schemas.microsoft.com/office/drawing/2014/main" xmlns="" id="{2E2A4822-5EB5-4FDB-A41C-BAF438657452}"/>
              </a:ext>
            </a:extLst>
          </p:cNvPr>
          <p:cNvGrpSpPr/>
          <p:nvPr/>
        </p:nvGrpSpPr>
        <p:grpSpPr>
          <a:xfrm>
            <a:off x="149172" y="2835458"/>
            <a:ext cx="3056172" cy="861209"/>
            <a:chOff x="421321" y="975629"/>
            <a:chExt cx="3504380" cy="677978"/>
          </a:xfrm>
        </p:grpSpPr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xmlns="" id="{E4C6F811-3539-4A6A-8EC5-062A97B1728D}"/>
                </a:ext>
              </a:extLst>
            </p:cNvPr>
            <p:cNvSpPr txBox="1"/>
            <p:nvPr/>
          </p:nvSpPr>
          <p:spPr>
            <a:xfrm>
              <a:off x="456279" y="1072101"/>
              <a:ext cx="3083073" cy="5815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</a:pPr>
              <a:endPara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sz="1400" dirty="0"/>
                <a:t>Некорректная передача показаний </a:t>
              </a:r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ИПУ </a:t>
              </a:r>
            </a:p>
          </p:txBody>
        </p:sp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xmlns="" id="{D095A9B0-681B-4304-85D5-F3CBBDA0BB06}"/>
                </a:ext>
              </a:extLst>
            </p:cNvPr>
            <p:cNvSpPr txBox="1"/>
            <p:nvPr/>
          </p:nvSpPr>
          <p:spPr>
            <a:xfrm>
              <a:off x="421321" y="975629"/>
              <a:ext cx="3504380" cy="2665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Дома на прямых договорах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20">
            <a:extLst>
              <a:ext uri="{FF2B5EF4-FFF2-40B4-BE49-F238E27FC236}">
                <a16:creationId xmlns:a16="http://schemas.microsoft.com/office/drawing/2014/main" xmlns="" id="{89CE6D94-2D5A-4864-AD50-F2F1497783DE}"/>
              </a:ext>
            </a:extLst>
          </p:cNvPr>
          <p:cNvSpPr txBox="1"/>
          <p:nvPr/>
        </p:nvSpPr>
        <p:spPr>
          <a:xfrm>
            <a:off x="5887019" y="2759526"/>
            <a:ext cx="30561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Паспортизация внутридомовых систем теплопотребления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xmlns="" id="{369AD7E6-B809-42A2-B3F4-BF3D037845C4}"/>
              </a:ext>
            </a:extLst>
          </p:cNvPr>
          <p:cNvSpPr txBox="1"/>
          <p:nvPr/>
        </p:nvSpPr>
        <p:spPr>
          <a:xfrm>
            <a:off x="5894100" y="3091985"/>
            <a:ext cx="267088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 отражают кадастровые изменения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4102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3DCB515C-2BB5-4611-A066-EE24498CA7A7}"/>
              </a:ext>
            </a:extLst>
          </p:cNvPr>
          <p:cNvSpPr txBox="1">
            <a:spLocks/>
          </p:cNvSpPr>
          <p:nvPr/>
        </p:nvSpPr>
        <p:spPr>
          <a:xfrm>
            <a:off x="-1364677" y="201878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400" dirty="0"/>
              <a:t>ПРОБЛЕМЫ учёта встроенных нежилых помещений</a:t>
            </a:r>
            <a:endParaRPr lang="en-US" altLang="ko-KR" sz="1400" dirty="0"/>
          </a:p>
        </p:txBody>
      </p:sp>
      <p:sp>
        <p:nvSpPr>
          <p:cNvPr id="24" name="Parallelogram 24">
            <a:extLst>
              <a:ext uri="{FF2B5EF4-FFF2-40B4-BE49-F238E27FC236}">
                <a16:creationId xmlns:a16="http://schemas.microsoft.com/office/drawing/2014/main" xmlns="" id="{A18DB18B-D507-4FFF-8E16-44940563AB16}"/>
              </a:ext>
            </a:extLst>
          </p:cNvPr>
          <p:cNvSpPr/>
          <p:nvPr/>
        </p:nvSpPr>
        <p:spPr>
          <a:xfrm rot="5400000" flipH="1" flipV="1">
            <a:off x="5144422" y="921494"/>
            <a:ext cx="1972689" cy="5523430"/>
          </a:xfrm>
          <a:prstGeom prst="parallelogram">
            <a:avLst>
              <a:gd name="adj" fmla="val 69446"/>
            </a:avLst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Parallelogram 25">
            <a:extLst>
              <a:ext uri="{FF2B5EF4-FFF2-40B4-BE49-F238E27FC236}">
                <a16:creationId xmlns:a16="http://schemas.microsoft.com/office/drawing/2014/main" xmlns="" id="{CF2349FB-4BC5-4542-B301-395589950320}"/>
              </a:ext>
            </a:extLst>
          </p:cNvPr>
          <p:cNvSpPr/>
          <p:nvPr/>
        </p:nvSpPr>
        <p:spPr>
          <a:xfrm rot="16200000" flipH="1">
            <a:off x="3618352" y="1494851"/>
            <a:ext cx="1544699" cy="2043300"/>
          </a:xfrm>
          <a:prstGeom prst="parallelogram">
            <a:avLst>
              <a:gd name="adj" fmla="val 6072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ABA0F8C2-51B6-4592-93F9-B4368EE7AF8F}"/>
              </a:ext>
            </a:extLst>
          </p:cNvPr>
          <p:cNvSpPr txBox="1"/>
          <p:nvPr/>
        </p:nvSpPr>
        <p:spPr>
          <a:xfrm>
            <a:off x="2993605" y="1036266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</a:t>
            </a:r>
            <a:r>
              <a:rPr lang="ru-RU" altLang="ko-KR" sz="40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xmlns="" id="{FE52D9D1-B6AA-491F-BCF8-09C8312AE352}"/>
              </a:ext>
            </a:extLst>
          </p:cNvPr>
          <p:cNvSpPr txBox="1"/>
          <p:nvPr/>
        </p:nvSpPr>
        <p:spPr>
          <a:xfrm>
            <a:off x="5422925" y="1626713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cs typeface="Arial" pitchFamily="34" charset="0"/>
              </a:rPr>
              <a:t>0</a:t>
            </a:r>
            <a:r>
              <a:rPr lang="ru-RU" altLang="ko-KR" sz="4000" b="1" dirty="0">
                <a:cs typeface="Arial" pitchFamily="34" charset="0"/>
              </a:rPr>
              <a:t>2</a:t>
            </a:r>
            <a:endParaRPr lang="ko-KR" altLang="en-US" sz="4000" b="1" dirty="0">
              <a:cs typeface="Arial" pitchFamily="34" charset="0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xmlns="" id="{8BDE9830-AD70-42F9-938A-1E3DF488B8EF}"/>
              </a:ext>
            </a:extLst>
          </p:cNvPr>
          <p:cNvGrpSpPr/>
          <p:nvPr/>
        </p:nvGrpSpPr>
        <p:grpSpPr>
          <a:xfrm>
            <a:off x="358686" y="869642"/>
            <a:ext cx="2606362" cy="958776"/>
            <a:chOff x="664915" y="3282113"/>
            <a:chExt cx="2059657" cy="716034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xmlns="" id="{55DD1695-B463-4C94-B680-B92FCD561B8F}"/>
                </a:ext>
              </a:extLst>
            </p:cNvPr>
            <p:cNvSpPr txBox="1"/>
            <p:nvPr/>
          </p:nvSpPr>
          <p:spPr>
            <a:xfrm>
              <a:off x="664915" y="3653366"/>
              <a:ext cx="2059657" cy="3447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 соответствие проекту УУТЭ.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Выход за проектный диапазон.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1C22E4B1-6E45-4EBC-8966-9D0DDE396D7D}"/>
                </a:ext>
              </a:extLst>
            </p:cNvPr>
            <p:cNvSpPr txBox="1"/>
            <p:nvPr/>
          </p:nvSpPr>
          <p:spPr>
            <a:xfrm>
              <a:off x="664915" y="3282113"/>
              <a:ext cx="2059657" cy="4367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Расхождение суммарных показаний ИПУ с УУТЭ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89DED57C-081B-40EA-8EE6-6C9D967143DC}"/>
              </a:ext>
            </a:extLst>
          </p:cNvPr>
          <p:cNvGrpSpPr/>
          <p:nvPr/>
        </p:nvGrpSpPr>
        <p:grpSpPr>
          <a:xfrm>
            <a:off x="6103421" y="1379163"/>
            <a:ext cx="3069435" cy="1211459"/>
            <a:chOff x="809891" y="3142238"/>
            <a:chExt cx="2945767" cy="952637"/>
          </a:xfrm>
        </p:grpSpPr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xmlns="" id="{9AE9A650-B302-44B7-8157-55085B8823FB}"/>
                </a:ext>
              </a:extLst>
            </p:cNvPr>
            <p:cNvSpPr txBox="1"/>
            <p:nvPr/>
          </p:nvSpPr>
          <p:spPr>
            <a:xfrm>
              <a:off x="809892" y="3586629"/>
              <a:ext cx="2945766" cy="508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Корректность отчётов </a:t>
              </a:r>
            </a:p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Регулярные проверки работоспособности оборудования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41486EB5-40BC-4243-A06C-1F05F1B33E83}"/>
                </a:ext>
              </a:extLst>
            </p:cNvPr>
            <p:cNvSpPr txBox="1"/>
            <p:nvPr/>
          </p:nvSpPr>
          <p:spPr>
            <a:xfrm>
              <a:off x="809891" y="3142238"/>
              <a:ext cx="257383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Дополнительный контроль РСО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xmlns="" id="{103F21C0-3B29-466C-BDAE-AB9F9755CB3E}"/>
              </a:ext>
            </a:extLst>
          </p:cNvPr>
          <p:cNvGrpSpPr/>
          <p:nvPr/>
        </p:nvGrpSpPr>
        <p:grpSpPr>
          <a:xfrm>
            <a:off x="-29542" y="2688119"/>
            <a:ext cx="2786917" cy="747388"/>
            <a:chOff x="504838" y="3059321"/>
            <a:chExt cx="2674631" cy="456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8903A4E-8E72-47B0-B387-98CDBA889BE7}"/>
                </a:ext>
              </a:extLst>
            </p:cNvPr>
            <p:cNvSpPr txBox="1"/>
            <p:nvPr/>
          </p:nvSpPr>
          <p:spPr>
            <a:xfrm>
              <a:off x="757481" y="3233657"/>
              <a:ext cx="2421988" cy="281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Расчёт 3 месяца по нормативу потребления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6451447-7429-4388-B15D-B96B9C4700F1}"/>
                </a:ext>
              </a:extLst>
            </p:cNvPr>
            <p:cNvSpPr txBox="1"/>
            <p:nvPr/>
          </p:nvSpPr>
          <p:spPr>
            <a:xfrm>
              <a:off x="504838" y="3059321"/>
              <a:ext cx="2668009" cy="2065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Вывод УУТЭ из эксплуатации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24">
            <a:extLst>
              <a:ext uri="{FF2B5EF4-FFF2-40B4-BE49-F238E27FC236}">
                <a16:creationId xmlns:a16="http://schemas.microsoft.com/office/drawing/2014/main" xmlns="" id="{1D5F80F3-23E1-4FAC-AB11-0D3D1D6E7E9C}"/>
              </a:ext>
            </a:extLst>
          </p:cNvPr>
          <p:cNvSpPr/>
          <p:nvPr/>
        </p:nvSpPr>
        <p:spPr>
          <a:xfrm rot="5400000" flipH="1" flipV="1">
            <a:off x="3961180" y="937750"/>
            <a:ext cx="1198208" cy="1646766"/>
          </a:xfrm>
          <a:prstGeom prst="parallelogram">
            <a:avLst>
              <a:gd name="adj" fmla="val 48161"/>
            </a:avLst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xmlns="" id="{7C898615-30A1-4CA5-918E-FE54EB9D7E12}"/>
              </a:ext>
            </a:extLst>
          </p:cNvPr>
          <p:cNvSpPr txBox="1"/>
          <p:nvPr/>
        </p:nvSpPr>
        <p:spPr>
          <a:xfrm>
            <a:off x="2692443" y="2613048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</a:t>
            </a:r>
            <a:r>
              <a:rPr lang="ru-RU" altLang="ko-KR" sz="40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3428668" y="2696865"/>
            <a:ext cx="360040" cy="377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xmlns="" id="{8A526282-C437-47AC-BBE2-14BC5131D17A}"/>
              </a:ext>
            </a:extLst>
          </p:cNvPr>
          <p:cNvSpPr/>
          <p:nvPr/>
        </p:nvSpPr>
        <p:spPr>
          <a:xfrm rot="18900000">
            <a:off x="5106829" y="1805554"/>
            <a:ext cx="196323" cy="44647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xmlns="" id="{5A26BFBC-2951-4BBA-BE68-E5861663E89A}"/>
              </a:ext>
            </a:extLst>
          </p:cNvPr>
          <p:cNvSpPr/>
          <p:nvPr/>
        </p:nvSpPr>
        <p:spPr>
          <a:xfrm rot="9900000">
            <a:off x="3870558" y="1385047"/>
            <a:ext cx="330780" cy="3137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7C1FC-FC3D-4B69-96A2-FC221E1D9E1F}"/>
              </a:ext>
            </a:extLst>
          </p:cNvPr>
          <p:cNvSpPr txBox="1"/>
          <p:nvPr/>
        </p:nvSpPr>
        <p:spPr>
          <a:xfrm rot="837467">
            <a:off x="4904499" y="3619385"/>
            <a:ext cx="394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2400" b="1" dirty="0">
                <a:solidFill>
                  <a:schemeClr val="bg1"/>
                </a:solidFill>
              </a:rPr>
              <a:t>Увеличение размера платы 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28B1E6-2E62-4592-9B23-BB3A01A7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569" y="2896720"/>
            <a:ext cx="1507866" cy="20864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C3D952-3561-412A-B75D-F08C9AED7DE6}"/>
              </a:ext>
            </a:extLst>
          </p:cNvPr>
          <p:cNvSpPr/>
          <p:nvPr/>
        </p:nvSpPr>
        <p:spPr>
          <a:xfrm rot="2626208">
            <a:off x="3452215" y="951692"/>
            <a:ext cx="1800000" cy="1800000"/>
          </a:xfrm>
          <a:prstGeom prst="rect">
            <a:avLst/>
          </a:prstGeom>
          <a:solidFill>
            <a:srgbClr val="9C2B25"/>
          </a:solidFill>
          <a:ln>
            <a:solidFill>
              <a:srgbClr val="9C2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itle 2">
            <a:extLst>
              <a:ext uri="{FF2B5EF4-FFF2-40B4-BE49-F238E27FC236}">
                <a16:creationId xmlns:a16="http://schemas.microsoft.com/office/drawing/2014/main" xmlns="" id="{A50B988B-0C26-4921-84E3-4799D986C084}"/>
              </a:ext>
            </a:extLst>
          </p:cNvPr>
          <p:cNvSpPr txBox="1">
            <a:spLocks/>
          </p:cNvSpPr>
          <p:nvPr/>
        </p:nvSpPr>
        <p:spPr>
          <a:xfrm>
            <a:off x="-756592" y="555526"/>
            <a:ext cx="5027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3DCB515C-2BB5-4611-A066-EE24498CA7A7}"/>
              </a:ext>
            </a:extLst>
          </p:cNvPr>
          <p:cNvSpPr txBox="1">
            <a:spLocks/>
          </p:cNvSpPr>
          <p:nvPr/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4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FB17484-F3B4-4821-97ED-72AD3E92C343}"/>
              </a:ext>
            </a:extLst>
          </p:cNvPr>
          <p:cNvGrpSpPr/>
          <p:nvPr/>
        </p:nvGrpSpPr>
        <p:grpSpPr>
          <a:xfrm>
            <a:off x="108095" y="1068254"/>
            <a:ext cx="9439783" cy="1911346"/>
            <a:chOff x="139277" y="1738552"/>
            <a:chExt cx="9439783" cy="19113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1E96CCF-CA48-47CB-B92A-B5AEE22A8BB1}"/>
                </a:ext>
              </a:extLst>
            </p:cNvPr>
            <p:cNvSpPr txBox="1"/>
            <p:nvPr/>
          </p:nvSpPr>
          <p:spPr>
            <a:xfrm>
              <a:off x="139277" y="2235274"/>
              <a:ext cx="23042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404040"/>
                  </a:solidFill>
                </a:rPr>
                <a:t>Восстановление проектной схемы</a:t>
              </a:r>
            </a:p>
            <a:p>
              <a:endParaRPr lang="ru-RU" sz="2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A44CDB4-A9BF-439C-9FD3-26497DC8369D}"/>
                </a:ext>
              </a:extLst>
            </p:cNvPr>
            <p:cNvSpPr txBox="1"/>
            <p:nvPr/>
          </p:nvSpPr>
          <p:spPr>
            <a:xfrm>
              <a:off x="6842756" y="2172570"/>
              <a:ext cx="27363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404040"/>
                  </a:solidFill>
                </a:rPr>
                <a:t>Внесение изменений</a:t>
              </a:r>
            </a:p>
            <a:p>
              <a:r>
                <a:rPr lang="ru-RU" b="1" dirty="0">
                  <a:solidFill>
                    <a:srgbClr val="404040"/>
                  </a:solidFill>
                </a:rPr>
                <a:t>В техническую документацию</a:t>
              </a:r>
            </a:p>
            <a:p>
              <a:r>
                <a:rPr lang="ru-RU" b="1" dirty="0">
                  <a:solidFill>
                    <a:srgbClr val="404040"/>
                  </a:solidFill>
                </a:rPr>
                <a:t> </a:t>
              </a:r>
            </a:p>
            <a:p>
              <a:endParaRPr lang="ru-RU" b="1" dirty="0">
                <a:solidFill>
                  <a:srgbClr val="404040"/>
                </a:solidFill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704C539F-9441-44BC-A1BA-54818D2829DC}"/>
                </a:ext>
              </a:extLst>
            </p:cNvPr>
            <p:cNvGrpSpPr/>
            <p:nvPr/>
          </p:nvGrpSpPr>
          <p:grpSpPr>
            <a:xfrm>
              <a:off x="2195736" y="1738552"/>
              <a:ext cx="4378348" cy="1514394"/>
              <a:chOff x="2240691" y="1852514"/>
              <a:chExt cx="4793070" cy="164353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5720795-4FC4-48BC-974C-D8C643A9F9AC}"/>
                  </a:ext>
                </a:extLst>
              </p:cNvPr>
              <p:cNvSpPr txBox="1"/>
              <p:nvPr/>
            </p:nvSpPr>
            <p:spPr>
              <a:xfrm>
                <a:off x="3439707" y="1984437"/>
                <a:ext cx="2411528" cy="130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Изменение внутридомовых инженерных коммуникаций</a:t>
                </a:r>
              </a:p>
            </p:txBody>
          </p: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7A83343C-0579-42D0-AA26-3ECFFB9FE7E8}"/>
                  </a:ext>
                </a:extLst>
              </p:cNvPr>
              <p:cNvGrpSpPr/>
              <p:nvPr/>
            </p:nvGrpSpPr>
            <p:grpSpPr>
              <a:xfrm>
                <a:off x="2240691" y="1907803"/>
                <a:ext cx="2296979" cy="1588244"/>
                <a:chOff x="2240691" y="1907803"/>
                <a:chExt cx="2296979" cy="1588244"/>
              </a:xfrm>
              <a:gradFill flip="none" rotWithShape="1">
                <a:gsLst>
                  <a:gs pos="100000">
                    <a:schemeClr val="accent2">
                      <a:lumMod val="5000"/>
                      <a:lumOff val="95000"/>
                    </a:schemeClr>
                  </a:gs>
                  <a:gs pos="100000">
                    <a:srgbClr val="9C2B25"/>
                  </a:gs>
                  <a:gs pos="0">
                    <a:srgbClr val="9C2B25"/>
                  </a:gs>
                  <a:gs pos="79000">
                    <a:schemeClr val="accent2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p:grpSpPr>
            <p:sp>
              <p:nvSpPr>
                <p:cNvPr id="9" name="Фигура, имеющая форму буквы L 8">
                  <a:extLst>
                    <a:ext uri="{FF2B5EF4-FFF2-40B4-BE49-F238E27FC236}">
                      <a16:creationId xmlns:a16="http://schemas.microsoft.com/office/drawing/2014/main" xmlns="" id="{373EA33C-CC27-4E78-A827-7F53147971BE}"/>
                    </a:ext>
                  </a:extLst>
                </p:cNvPr>
                <p:cNvSpPr/>
                <p:nvPr/>
              </p:nvSpPr>
              <p:spPr>
                <a:xfrm rot="2643124">
                  <a:off x="3025502" y="1907803"/>
                  <a:ext cx="1512168" cy="1588244"/>
                </a:xfrm>
                <a:prstGeom prst="corner">
                  <a:avLst>
                    <a:gd name="adj1" fmla="val 14033"/>
                    <a:gd name="adj2" fmla="val 134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3" name="Фигура, имеющая форму буквы L 12">
                  <a:extLst>
                    <a:ext uri="{FF2B5EF4-FFF2-40B4-BE49-F238E27FC236}">
                      <a16:creationId xmlns:a16="http://schemas.microsoft.com/office/drawing/2014/main" xmlns="" id="{C1341EFC-3C8F-45AC-B46E-6C2023AFA361}"/>
                    </a:ext>
                  </a:extLst>
                </p:cNvPr>
                <p:cNvSpPr/>
                <p:nvPr/>
              </p:nvSpPr>
              <p:spPr>
                <a:xfrm rot="2643124">
                  <a:off x="2592056" y="1988418"/>
                  <a:ext cx="1307592" cy="1427331"/>
                </a:xfrm>
                <a:prstGeom prst="corner">
                  <a:avLst>
                    <a:gd name="adj1" fmla="val 11180"/>
                    <a:gd name="adj2" fmla="val 113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4" name="Фигура, имеющая форму буквы L 13">
                  <a:extLst>
                    <a:ext uri="{FF2B5EF4-FFF2-40B4-BE49-F238E27FC236}">
                      <a16:creationId xmlns:a16="http://schemas.microsoft.com/office/drawing/2014/main" xmlns="" id="{9AECB91B-EF9F-4C34-88FE-856D4E600175}"/>
                    </a:ext>
                  </a:extLst>
                </p:cNvPr>
                <p:cNvSpPr/>
                <p:nvPr/>
              </p:nvSpPr>
              <p:spPr>
                <a:xfrm rot="2643124">
                  <a:off x="2240691" y="2109218"/>
                  <a:ext cx="1036973" cy="1177187"/>
                </a:xfrm>
                <a:prstGeom prst="corner">
                  <a:avLst>
                    <a:gd name="adj1" fmla="val 8462"/>
                    <a:gd name="adj2" fmla="val 86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xmlns="" id="{B829E136-5C77-4008-822B-A7D3A398D56B}"/>
                  </a:ext>
                </a:extLst>
              </p:cNvPr>
              <p:cNvGrpSpPr/>
              <p:nvPr/>
            </p:nvGrpSpPr>
            <p:grpSpPr>
              <a:xfrm flipH="1">
                <a:off x="4736784" y="1852514"/>
                <a:ext cx="2296977" cy="1588244"/>
                <a:chOff x="2256170" y="1867212"/>
                <a:chExt cx="2296977" cy="1588244"/>
              </a:xfrm>
              <a:gradFill flip="none" rotWithShape="1">
                <a:gsLst>
                  <a:gs pos="100000">
                    <a:schemeClr val="accent2">
                      <a:lumMod val="5000"/>
                      <a:lumOff val="95000"/>
                    </a:schemeClr>
                  </a:gs>
                  <a:gs pos="100000">
                    <a:srgbClr val="9C2B25"/>
                  </a:gs>
                  <a:gs pos="0">
                    <a:srgbClr val="9C2B25"/>
                  </a:gs>
                  <a:gs pos="79000">
                    <a:schemeClr val="accent2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p:grpSpPr>
            <p:sp>
              <p:nvSpPr>
                <p:cNvPr id="17" name="Фигура, имеющая форму буквы L 16">
                  <a:extLst>
                    <a:ext uri="{FF2B5EF4-FFF2-40B4-BE49-F238E27FC236}">
                      <a16:creationId xmlns:a16="http://schemas.microsoft.com/office/drawing/2014/main" xmlns="" id="{0A15F9BC-D539-4A10-98A0-C3B5A6C086F2}"/>
                    </a:ext>
                  </a:extLst>
                </p:cNvPr>
                <p:cNvSpPr/>
                <p:nvPr/>
              </p:nvSpPr>
              <p:spPr>
                <a:xfrm rot="2643124">
                  <a:off x="3040980" y="1867212"/>
                  <a:ext cx="1512167" cy="1588244"/>
                </a:xfrm>
                <a:prstGeom prst="corner">
                  <a:avLst>
                    <a:gd name="adj1" fmla="val 14033"/>
                    <a:gd name="adj2" fmla="val 134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" name="Фигура, имеющая форму буквы L 17">
                  <a:extLst>
                    <a:ext uri="{FF2B5EF4-FFF2-40B4-BE49-F238E27FC236}">
                      <a16:creationId xmlns:a16="http://schemas.microsoft.com/office/drawing/2014/main" xmlns="" id="{C774D615-B4F5-4933-A679-B84E3B4B3B2C}"/>
                    </a:ext>
                  </a:extLst>
                </p:cNvPr>
                <p:cNvSpPr/>
                <p:nvPr/>
              </p:nvSpPr>
              <p:spPr>
                <a:xfrm rot="2643124">
                  <a:off x="2607534" y="1947667"/>
                  <a:ext cx="1307592" cy="1427333"/>
                </a:xfrm>
                <a:prstGeom prst="corner">
                  <a:avLst>
                    <a:gd name="adj1" fmla="val 11180"/>
                    <a:gd name="adj2" fmla="val 113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" name="Фигура, имеющая форму буквы L 18">
                  <a:extLst>
                    <a:ext uri="{FF2B5EF4-FFF2-40B4-BE49-F238E27FC236}">
                      <a16:creationId xmlns:a16="http://schemas.microsoft.com/office/drawing/2014/main" xmlns="" id="{5662E993-8D0E-4C3B-94A9-A6DE5E9FCFAF}"/>
                    </a:ext>
                  </a:extLst>
                </p:cNvPr>
                <p:cNvSpPr/>
                <p:nvPr/>
              </p:nvSpPr>
              <p:spPr>
                <a:xfrm rot="2643124">
                  <a:off x="2256170" y="2072740"/>
                  <a:ext cx="1036974" cy="1177186"/>
                </a:xfrm>
                <a:prstGeom prst="corner">
                  <a:avLst>
                    <a:gd name="adj1" fmla="val 8462"/>
                    <a:gd name="adj2" fmla="val 86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3BD64F3-2392-439C-B982-D75EFA2378DA}"/>
              </a:ext>
            </a:extLst>
          </p:cNvPr>
          <p:cNvGrpSpPr/>
          <p:nvPr/>
        </p:nvGrpSpPr>
        <p:grpSpPr>
          <a:xfrm>
            <a:off x="6049338" y="2746801"/>
            <a:ext cx="2748984" cy="1946261"/>
            <a:chOff x="6083416" y="2952761"/>
            <a:chExt cx="2748984" cy="16989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66BE08D-E8A2-4596-8DD0-07CEC505AB20}"/>
                </a:ext>
              </a:extLst>
            </p:cNvPr>
            <p:cNvSpPr txBox="1"/>
            <p:nvPr/>
          </p:nvSpPr>
          <p:spPr>
            <a:xfrm>
              <a:off x="6083416" y="2952761"/>
              <a:ext cx="2748983" cy="644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04040"/>
                  </a:solidFill>
                </a:rPr>
                <a:t>Проведение расчёта диапазонов измеряемых расходов УУТЭ при увеличенной нагрузке.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893457B-4263-4EFB-BB3B-A8BCD9740385}"/>
                </a:ext>
              </a:extLst>
            </p:cNvPr>
            <p:cNvSpPr txBox="1"/>
            <p:nvPr/>
          </p:nvSpPr>
          <p:spPr>
            <a:xfrm>
              <a:off x="6083416" y="3605277"/>
              <a:ext cx="2748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04040"/>
                  </a:solidFill>
                </a:rPr>
                <a:t>Изменение паспорта теплоснабжения здания.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9B1A3B8-BB1F-4394-91AE-4D59677B3D88}"/>
                </a:ext>
              </a:extLst>
            </p:cNvPr>
            <p:cNvSpPr txBox="1"/>
            <p:nvPr/>
          </p:nvSpPr>
          <p:spPr>
            <a:xfrm>
              <a:off x="6083416" y="4128497"/>
              <a:ext cx="2748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04040"/>
                  </a:solidFill>
                </a:rPr>
                <a:t>Внесение изменений в проект УУТЭ.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BA005AB-62DF-4547-9D7B-C57DE1CCD600}"/>
              </a:ext>
            </a:extLst>
          </p:cNvPr>
          <p:cNvGrpSpPr/>
          <p:nvPr/>
        </p:nvGrpSpPr>
        <p:grpSpPr>
          <a:xfrm>
            <a:off x="467544" y="2879398"/>
            <a:ext cx="2748984" cy="934420"/>
            <a:chOff x="581712" y="3015073"/>
            <a:chExt cx="2748984" cy="9344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5BAA69-CC31-4763-AABA-BDCA97A10466}"/>
                </a:ext>
              </a:extLst>
            </p:cNvPr>
            <p:cNvSpPr txBox="1"/>
            <p:nvPr/>
          </p:nvSpPr>
          <p:spPr>
            <a:xfrm>
              <a:off x="581712" y="3015073"/>
              <a:ext cx="2748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04040"/>
                  </a:solidFill>
                </a:rPr>
                <a:t>Обследование на предмет восстановление системы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BD9FDC2-F120-4C78-8AAC-ECE03EAEE4F8}"/>
                </a:ext>
              </a:extLst>
            </p:cNvPr>
            <p:cNvSpPr txBox="1"/>
            <p:nvPr/>
          </p:nvSpPr>
          <p:spPr>
            <a:xfrm>
              <a:off x="581713" y="3641716"/>
              <a:ext cx="2748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04040"/>
                  </a:solidFill>
                </a:rPr>
                <a:t>Контроль через АССП</a:t>
              </a:r>
            </a:p>
          </p:txBody>
        </p:sp>
      </p:grp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08982AE-64D1-4988-83FD-6F6DFC0CCAC3}"/>
              </a:ext>
            </a:extLst>
          </p:cNvPr>
          <p:cNvSpPr/>
          <p:nvPr/>
        </p:nvSpPr>
        <p:spPr>
          <a:xfrm>
            <a:off x="5560139" y="2850010"/>
            <a:ext cx="464400" cy="463141"/>
          </a:xfrm>
          <a:prstGeom prst="ellipse">
            <a:avLst/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xmlns="" id="{DFA5649F-19C3-4C62-A921-B126B3C3C176}"/>
              </a:ext>
            </a:extLst>
          </p:cNvPr>
          <p:cNvSpPr/>
          <p:nvPr/>
        </p:nvSpPr>
        <p:spPr>
          <a:xfrm>
            <a:off x="5560139" y="3475756"/>
            <a:ext cx="464400" cy="4631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xmlns="" id="{674983A2-D1E5-49CF-A366-AC7D14358451}"/>
              </a:ext>
            </a:extLst>
          </p:cNvPr>
          <p:cNvSpPr/>
          <p:nvPr/>
        </p:nvSpPr>
        <p:spPr>
          <a:xfrm>
            <a:off x="5571372" y="4109664"/>
            <a:ext cx="464400" cy="463141"/>
          </a:xfrm>
          <a:prstGeom prst="ellipse">
            <a:avLst/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/>
              <a:t>3</a:t>
            </a:r>
            <a:endParaRPr lang="ko-KR" altLang="en-US" sz="2700" dirty="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xmlns="" id="{A4A17C3F-B383-4126-B73F-96B03B6AB44D}"/>
              </a:ext>
            </a:extLst>
          </p:cNvPr>
          <p:cNvSpPr/>
          <p:nvPr/>
        </p:nvSpPr>
        <p:spPr>
          <a:xfrm>
            <a:off x="2639159" y="2909437"/>
            <a:ext cx="464400" cy="463141"/>
          </a:xfrm>
          <a:prstGeom prst="ellipse">
            <a:avLst/>
          </a:prstGeom>
          <a:solidFill>
            <a:srgbClr val="9C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xmlns="" id="{9898C900-7F48-4019-A438-8C859B52C9AF}"/>
              </a:ext>
            </a:extLst>
          </p:cNvPr>
          <p:cNvSpPr/>
          <p:nvPr/>
        </p:nvSpPr>
        <p:spPr>
          <a:xfrm>
            <a:off x="2639159" y="3444652"/>
            <a:ext cx="464400" cy="4631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2601DF-6FD9-4BE6-9B7C-474511E893C7}"/>
              </a:ext>
            </a:extLst>
          </p:cNvPr>
          <p:cNvSpPr txBox="1"/>
          <p:nvPr/>
        </p:nvSpPr>
        <p:spPr>
          <a:xfrm>
            <a:off x="1103378" y="189528"/>
            <a:ext cx="322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Решение предлагаемое ГУП «ТЭК СПб» 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DD577C4A-E9DB-4C19-B969-413891ED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438"/>
            <a:ext cx="9144000" cy="51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60575" y="-4438"/>
            <a:ext cx="9204575" cy="5961555"/>
            <a:chOff x="-60575" y="-4438"/>
            <a:chExt cx="9204575" cy="5961555"/>
          </a:xfrm>
        </p:grpSpPr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xmlns="" id="{3DCB515C-2BB5-4611-A066-EE24498CA7A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99542"/>
              <a:ext cx="9144000" cy="28803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400" dirty="0"/>
            </a:p>
          </p:txBody>
        </p:sp>
        <p:sp>
          <p:nvSpPr>
            <p:cNvPr id="4" name="Oval 2">
              <a:extLst>
                <a:ext uri="{FF2B5EF4-FFF2-40B4-BE49-F238E27FC236}">
                  <a16:creationId xmlns:a16="http://schemas.microsoft.com/office/drawing/2014/main" xmlns="" id="{91798BA8-6E70-4452-98B2-979E17DEB9B9}"/>
                </a:ext>
              </a:extLst>
            </p:cNvPr>
            <p:cNvSpPr/>
            <p:nvPr/>
          </p:nvSpPr>
          <p:spPr>
            <a:xfrm>
              <a:off x="3671190" y="934854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b="1" dirty="0"/>
                <a:t>ГВС</a:t>
              </a:r>
              <a:endParaRPr lang="ko-KR" altLang="en-US" b="1" dirty="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FC784086-2E48-47B3-93E8-3AD6989B3C60}"/>
                </a:ext>
              </a:extLst>
            </p:cNvPr>
            <p:cNvGrpSpPr/>
            <p:nvPr/>
          </p:nvGrpSpPr>
          <p:grpSpPr>
            <a:xfrm rot="1800050">
              <a:off x="2736614" y="1858697"/>
              <a:ext cx="4085940" cy="4098420"/>
              <a:chOff x="2510254" y="1769366"/>
              <a:chExt cx="4085940" cy="40984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EF9ADC7-4D17-4B0F-985E-28A7C0A3C554}"/>
                  </a:ext>
                </a:extLst>
              </p:cNvPr>
              <p:cNvSpPr/>
              <p:nvPr/>
            </p:nvSpPr>
            <p:spPr>
              <a:xfrm>
                <a:off x="2510254" y="3843555"/>
                <a:ext cx="2044119" cy="2024231"/>
              </a:xfrm>
              <a:custGeom>
                <a:avLst/>
                <a:gdLst/>
                <a:ahLst/>
                <a:cxnLst/>
                <a:rect l="l" t="t" r="r" b="b"/>
                <a:pathLst>
                  <a:path w="2044119" h="2024231">
                    <a:moveTo>
                      <a:pt x="366464" y="0"/>
                    </a:moveTo>
                    <a:lnTo>
                      <a:pt x="556662" y="0"/>
                    </a:lnTo>
                    <a:cubicBezTo>
                      <a:pt x="561251" y="574041"/>
                      <a:pt x="908815" y="1117284"/>
                      <a:pt x="1480062" y="1349474"/>
                    </a:cubicBezTo>
                    <a:cubicBezTo>
                      <a:pt x="1664906" y="1424606"/>
                      <a:pt x="1856123" y="1460241"/>
                      <a:pt x="2044119" y="1459681"/>
                    </a:cubicBezTo>
                    <a:lnTo>
                      <a:pt x="2044119" y="1643731"/>
                    </a:lnTo>
                    <a:cubicBezTo>
                      <a:pt x="1976201" y="1643868"/>
                      <a:pt x="1907852" y="1639074"/>
                      <a:pt x="1839496" y="1629946"/>
                    </a:cubicBezTo>
                    <a:lnTo>
                      <a:pt x="1546504" y="2024231"/>
                    </a:lnTo>
                    <a:lnTo>
                      <a:pt x="955093" y="1783846"/>
                    </a:lnTo>
                    <a:lnTo>
                      <a:pt x="1025507" y="1299093"/>
                    </a:lnTo>
                    <a:cubicBezTo>
                      <a:pt x="905134" y="1209445"/>
                      <a:pt x="799404" y="1105116"/>
                      <a:pt x="713898" y="986746"/>
                    </a:cubicBezTo>
                    <a:lnTo>
                      <a:pt x="719682" y="1004573"/>
                    </a:lnTo>
                    <a:lnTo>
                      <a:pt x="195230" y="1037088"/>
                    </a:lnTo>
                    <a:lnTo>
                      <a:pt x="0" y="435261"/>
                    </a:lnTo>
                    <a:lnTo>
                      <a:pt x="381694" y="202150"/>
                    </a:lnTo>
                    <a:close/>
                  </a:path>
                </a:pathLst>
              </a:custGeom>
              <a:solidFill>
                <a:srgbClr val="9C2B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21">
                <a:extLst>
                  <a:ext uri="{FF2B5EF4-FFF2-40B4-BE49-F238E27FC236}">
                    <a16:creationId xmlns:a16="http://schemas.microsoft.com/office/drawing/2014/main" xmlns="" id="{25D18097-384B-4054-B9B4-6FF04E4D0486}"/>
                  </a:ext>
                </a:extLst>
              </p:cNvPr>
              <p:cNvSpPr/>
              <p:nvPr/>
            </p:nvSpPr>
            <p:spPr>
              <a:xfrm rot="437364">
                <a:off x="2587685" y="1769366"/>
                <a:ext cx="1903947" cy="2166804"/>
              </a:xfrm>
              <a:custGeom>
                <a:avLst/>
                <a:gdLst/>
                <a:ahLst/>
                <a:cxnLst/>
                <a:rect l="l" t="t" r="r" b="b"/>
                <a:pathLst>
                  <a:path w="1903947" h="2166804">
                    <a:moveTo>
                      <a:pt x="1248722" y="0"/>
                    </a:moveTo>
                    <a:lnTo>
                      <a:pt x="1627097" y="360618"/>
                    </a:lnTo>
                    <a:lnTo>
                      <a:pt x="1623294" y="362966"/>
                    </a:lnTo>
                    <a:cubicBezTo>
                      <a:pt x="1706758" y="337014"/>
                      <a:pt x="1792834" y="318893"/>
                      <a:pt x="1880669" y="309126"/>
                    </a:cubicBezTo>
                    <a:lnTo>
                      <a:pt x="1903947" y="491102"/>
                    </a:lnTo>
                    <a:cubicBezTo>
                      <a:pt x="1322097" y="562522"/>
                      <a:pt x="814151" y="973268"/>
                      <a:pt x="653054" y="1567381"/>
                    </a:cubicBezTo>
                    <a:cubicBezTo>
                      <a:pt x="600572" y="1760932"/>
                      <a:pt x="589817" y="1955818"/>
                      <a:pt x="615630" y="2142672"/>
                    </a:cubicBezTo>
                    <a:lnTo>
                      <a:pt x="426969" y="2166804"/>
                    </a:lnTo>
                    <a:cubicBezTo>
                      <a:pt x="416234" y="2094458"/>
                      <a:pt x="410995" y="2020927"/>
                      <a:pt x="410980" y="1946726"/>
                    </a:cubicBezTo>
                    <a:lnTo>
                      <a:pt x="0" y="1721274"/>
                    </a:lnTo>
                    <a:lnTo>
                      <a:pt x="165358" y="1111442"/>
                    </a:lnTo>
                    <a:lnTo>
                      <a:pt x="636319" y="1119271"/>
                    </a:lnTo>
                    <a:cubicBezTo>
                      <a:pt x="700213" y="1007851"/>
                      <a:pt x="777366" y="906262"/>
                      <a:pt x="864645" y="815331"/>
                    </a:cubicBezTo>
                    <a:lnTo>
                      <a:pt x="706904" y="3345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CECA0CB5-EE3E-42E0-846D-648D6F7E552E}"/>
                  </a:ext>
                </a:extLst>
              </p:cNvPr>
              <p:cNvSpPr/>
              <p:nvPr/>
            </p:nvSpPr>
            <p:spPr>
              <a:xfrm>
                <a:off x="4555381" y="1792645"/>
                <a:ext cx="2040813" cy="2068155"/>
              </a:xfrm>
              <a:custGeom>
                <a:avLst/>
                <a:gdLst/>
                <a:ahLst/>
                <a:cxnLst/>
                <a:rect l="l" t="t" r="r" b="b"/>
                <a:pathLst>
                  <a:path w="2040813" h="2068155">
                    <a:moveTo>
                      <a:pt x="520053" y="0"/>
                    </a:moveTo>
                    <a:lnTo>
                      <a:pt x="1111462" y="240384"/>
                    </a:lnTo>
                    <a:lnTo>
                      <a:pt x="1036786" y="754460"/>
                    </a:lnTo>
                    <a:lnTo>
                      <a:pt x="1021317" y="748171"/>
                    </a:lnTo>
                    <a:cubicBezTo>
                      <a:pt x="1142506" y="837417"/>
                      <a:pt x="1249045" y="941474"/>
                      <a:pt x="1335290" y="1059739"/>
                    </a:cubicBezTo>
                    <a:lnTo>
                      <a:pt x="1814020" y="1005063"/>
                    </a:lnTo>
                    <a:lnTo>
                      <a:pt x="2040813" y="1596059"/>
                    </a:lnTo>
                    <a:lnTo>
                      <a:pt x="1672411" y="1848385"/>
                    </a:lnTo>
                    <a:cubicBezTo>
                      <a:pt x="1682906" y="1920885"/>
                      <a:pt x="1688379" y="1994315"/>
                      <a:pt x="1687912" y="2068155"/>
                    </a:cubicBezTo>
                    <a:lnTo>
                      <a:pt x="1497249" y="2068155"/>
                    </a:lnTo>
                    <a:cubicBezTo>
                      <a:pt x="1499106" y="1488724"/>
                      <a:pt x="1150503" y="938186"/>
                      <a:pt x="574393" y="704018"/>
                    </a:cubicBezTo>
                    <a:cubicBezTo>
                      <a:pt x="467666" y="660637"/>
                      <a:pt x="358815" y="630425"/>
                      <a:pt x="249685" y="612618"/>
                    </a:cubicBezTo>
                    <a:cubicBezTo>
                      <a:pt x="213308" y="606683"/>
                      <a:pt x="176901" y="602126"/>
                      <a:pt x="140531" y="598919"/>
                    </a:cubicBezTo>
                    <a:cubicBezTo>
                      <a:pt x="93574" y="594779"/>
                      <a:pt x="46680" y="592889"/>
                      <a:pt x="0" y="593905"/>
                    </a:cubicBezTo>
                    <a:lnTo>
                      <a:pt x="0" y="409496"/>
                    </a:lnTo>
                    <a:cubicBezTo>
                      <a:pt x="74584" y="408781"/>
                      <a:pt x="149703" y="413983"/>
                      <a:pt x="224810" y="424420"/>
                    </a:cubicBezTo>
                    <a:lnTo>
                      <a:pt x="209339" y="418133"/>
                    </a:lnTo>
                    <a:close/>
                  </a:path>
                </a:pathLst>
              </a:custGeom>
              <a:solidFill>
                <a:srgbClr val="9C2B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4000FBDE-9028-4F02-8097-A274B18A9008}"/>
                </a:ext>
              </a:extLst>
            </p:cNvPr>
            <p:cNvSpPr/>
            <p:nvPr/>
          </p:nvSpPr>
          <p:spPr>
            <a:xfrm>
              <a:off x="3653505" y="2792518"/>
              <a:ext cx="2229169" cy="2229169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xmlns="" id="{14D3F4A2-B745-4F88-882D-38BCDBEDE58C}"/>
                </a:ext>
              </a:extLst>
            </p:cNvPr>
            <p:cNvGrpSpPr/>
            <p:nvPr/>
          </p:nvGrpSpPr>
          <p:grpSpPr>
            <a:xfrm>
              <a:off x="5992436" y="1402938"/>
              <a:ext cx="3089651" cy="885731"/>
              <a:chOff x="803640" y="3362835"/>
              <a:chExt cx="2059657" cy="8857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82AE44F-A8BD-4E54-8291-D513F4DECEBF}"/>
                  </a:ext>
                </a:extLst>
              </p:cNvPr>
              <p:cNvSpPr txBox="1"/>
              <p:nvPr/>
            </p:nvSpPr>
            <p:spPr>
              <a:xfrm>
                <a:off x="803640" y="3602235"/>
                <a:ext cx="20596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Паспорт счётчика, </a:t>
                </a:r>
                <a:r>
                  <a:rPr lang="ru-RU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межповерочный</a:t>
                </a: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интервал, корректность монтажа,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типовой проект (новое подключение)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7F8CF2D-1F5F-4313-90D6-93862A860DF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ko-KR" sz="1400" b="1" dirty="0">
                    <a:solidFill>
                      <a:srgbClr val="9C2B25"/>
                    </a:solidFill>
                    <a:cs typeface="Arial" pitchFamily="34" charset="0"/>
                  </a:rPr>
                  <a:t>Система отопительной вентиляции</a:t>
                </a:r>
                <a:endParaRPr lang="ko-KR" altLang="en-US" sz="1400" b="1" dirty="0">
                  <a:solidFill>
                    <a:srgbClr val="9C2B25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xmlns="" id="{D7252B90-9517-4B4C-827E-60A45AB6F37F}"/>
                </a:ext>
              </a:extLst>
            </p:cNvPr>
            <p:cNvGrpSpPr/>
            <p:nvPr/>
          </p:nvGrpSpPr>
          <p:grpSpPr>
            <a:xfrm>
              <a:off x="-60575" y="2542916"/>
              <a:ext cx="3322588" cy="513875"/>
              <a:chOff x="637058" y="3383972"/>
              <a:chExt cx="2214940" cy="51387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099004E-44C8-4F62-A517-876A8548CEE1}"/>
                  </a:ext>
                </a:extLst>
              </p:cNvPr>
              <p:cNvSpPr txBox="1"/>
              <p:nvPr/>
            </p:nvSpPr>
            <p:spPr>
              <a:xfrm>
                <a:off x="792341" y="3620848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9D087F1-7554-4B96-84FA-70AB211AE6C9}"/>
                  </a:ext>
                </a:extLst>
              </p:cNvPr>
              <p:cNvSpPr txBox="1"/>
              <p:nvPr/>
            </p:nvSpPr>
            <p:spPr>
              <a:xfrm>
                <a:off x="637058" y="3383972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ko-KR" sz="1400" b="1" dirty="0">
                    <a:solidFill>
                      <a:srgbClr val="9C2B25"/>
                    </a:solidFill>
                    <a:cs typeface="Arial" pitchFamily="34" charset="0"/>
                  </a:rPr>
                  <a:t>Система отопления</a:t>
                </a:r>
                <a:endParaRPr lang="ko-KR" altLang="en-US" sz="1400" b="1" dirty="0">
                  <a:solidFill>
                    <a:srgbClr val="9C2B25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Donut 2">
              <a:extLst>
                <a:ext uri="{FF2B5EF4-FFF2-40B4-BE49-F238E27FC236}">
                  <a16:creationId xmlns:a16="http://schemas.microsoft.com/office/drawing/2014/main" xmlns="" id="{95130813-3D75-4A45-95A9-A81E613D997D}"/>
                </a:ext>
              </a:extLst>
            </p:cNvPr>
            <p:cNvSpPr/>
            <p:nvPr/>
          </p:nvSpPr>
          <p:spPr>
            <a:xfrm>
              <a:off x="3397340" y="2555043"/>
              <a:ext cx="2704121" cy="2704121"/>
            </a:xfrm>
            <a:prstGeom prst="donut">
              <a:avLst>
                <a:gd name="adj" fmla="val 386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xmlns="" id="{FB6DA779-E9A3-44CD-9A7D-C630C87FF50B}"/>
                </a:ext>
              </a:extLst>
            </p:cNvPr>
            <p:cNvGrpSpPr/>
            <p:nvPr/>
          </p:nvGrpSpPr>
          <p:grpSpPr>
            <a:xfrm>
              <a:off x="3926022" y="3321167"/>
              <a:ext cx="1689597" cy="840075"/>
              <a:chOff x="6670497" y="4267516"/>
              <a:chExt cx="4190656" cy="2083613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5812E88-15D4-4640-B323-416E4EDF56B6}"/>
                  </a:ext>
                </a:extLst>
              </p:cNvPr>
              <p:cNvSpPr/>
              <p:nvPr/>
            </p:nvSpPr>
            <p:spPr>
              <a:xfrm>
                <a:off x="6670497" y="4910589"/>
                <a:ext cx="2028518" cy="1440540"/>
              </a:xfrm>
              <a:custGeom>
                <a:avLst/>
                <a:gdLst>
                  <a:gd name="connsiteX0" fmla="*/ 1359605 w 2028518"/>
                  <a:gd name="connsiteY0" fmla="*/ 1366447 h 1440540"/>
                  <a:gd name="connsiteX1" fmla="*/ 1359605 w 2028518"/>
                  <a:gd name="connsiteY1" fmla="*/ 1406271 h 1440540"/>
                  <a:gd name="connsiteX2" fmla="*/ 1942246 w 2028518"/>
                  <a:gd name="connsiteY2" fmla="*/ 1406271 h 1440540"/>
                  <a:gd name="connsiteX3" fmla="*/ 1942246 w 2028518"/>
                  <a:gd name="connsiteY3" fmla="*/ 1366447 h 1440540"/>
                  <a:gd name="connsiteX4" fmla="*/ 1359605 w 2028518"/>
                  <a:gd name="connsiteY4" fmla="*/ 1305350 h 1440540"/>
                  <a:gd name="connsiteX5" fmla="*/ 1359605 w 2028518"/>
                  <a:gd name="connsiteY5" fmla="*/ 1345174 h 1440540"/>
                  <a:gd name="connsiteX6" fmla="*/ 1942246 w 2028518"/>
                  <a:gd name="connsiteY6" fmla="*/ 1345174 h 1440540"/>
                  <a:gd name="connsiteX7" fmla="*/ 1942246 w 2028518"/>
                  <a:gd name="connsiteY7" fmla="*/ 1305350 h 1440540"/>
                  <a:gd name="connsiteX8" fmla="*/ 1359605 w 2028518"/>
                  <a:gd name="connsiteY8" fmla="*/ 1244254 h 1440540"/>
                  <a:gd name="connsiteX9" fmla="*/ 1359605 w 2028518"/>
                  <a:gd name="connsiteY9" fmla="*/ 1284078 h 1440540"/>
                  <a:gd name="connsiteX10" fmla="*/ 1942246 w 2028518"/>
                  <a:gd name="connsiteY10" fmla="*/ 1284078 h 1440540"/>
                  <a:gd name="connsiteX11" fmla="*/ 1942246 w 2028518"/>
                  <a:gd name="connsiteY11" fmla="*/ 1244254 h 1440540"/>
                  <a:gd name="connsiteX12" fmla="*/ 1359605 w 2028518"/>
                  <a:gd name="connsiteY12" fmla="*/ 1183157 h 1440540"/>
                  <a:gd name="connsiteX13" fmla="*/ 1359605 w 2028518"/>
                  <a:gd name="connsiteY13" fmla="*/ 1222981 h 1440540"/>
                  <a:gd name="connsiteX14" fmla="*/ 1942246 w 2028518"/>
                  <a:gd name="connsiteY14" fmla="*/ 1222981 h 1440540"/>
                  <a:gd name="connsiteX15" fmla="*/ 1942246 w 2028518"/>
                  <a:gd name="connsiteY15" fmla="*/ 1183157 h 1440540"/>
                  <a:gd name="connsiteX16" fmla="*/ 1003047 w 2028518"/>
                  <a:gd name="connsiteY16" fmla="*/ 821458 h 1440540"/>
                  <a:gd name="connsiteX17" fmla="*/ 1003047 w 2028518"/>
                  <a:gd name="connsiteY17" fmla="*/ 1439143 h 1440540"/>
                  <a:gd name="connsiteX18" fmla="*/ 1259865 w 2028518"/>
                  <a:gd name="connsiteY18" fmla="*/ 1439143 h 1440540"/>
                  <a:gd name="connsiteX19" fmla="*/ 1259865 w 2028518"/>
                  <a:gd name="connsiteY19" fmla="*/ 821458 h 1440540"/>
                  <a:gd name="connsiteX20" fmla="*/ 640721 w 2028518"/>
                  <a:gd name="connsiteY20" fmla="*/ 818736 h 1440540"/>
                  <a:gd name="connsiteX21" fmla="*/ 640721 w 2028518"/>
                  <a:gd name="connsiteY21" fmla="*/ 1436421 h 1440540"/>
                  <a:gd name="connsiteX22" fmla="*/ 860983 w 2028518"/>
                  <a:gd name="connsiteY22" fmla="*/ 1436421 h 1440540"/>
                  <a:gd name="connsiteX23" fmla="*/ 860983 w 2028518"/>
                  <a:gd name="connsiteY23" fmla="*/ 818736 h 1440540"/>
                  <a:gd name="connsiteX24" fmla="*/ 1818380 w 2028518"/>
                  <a:gd name="connsiteY24" fmla="*/ 734607 h 1440540"/>
                  <a:gd name="connsiteX25" fmla="*/ 1818380 w 2028518"/>
                  <a:gd name="connsiteY25" fmla="*/ 807677 h 1440540"/>
                  <a:gd name="connsiteX26" fmla="*/ 1916476 w 2028518"/>
                  <a:gd name="connsiteY26" fmla="*/ 807677 h 1440540"/>
                  <a:gd name="connsiteX27" fmla="*/ 1916476 w 2028518"/>
                  <a:gd name="connsiteY27" fmla="*/ 734607 h 1440540"/>
                  <a:gd name="connsiteX28" fmla="*/ 1634779 w 2028518"/>
                  <a:gd name="connsiteY28" fmla="*/ 734607 h 1440540"/>
                  <a:gd name="connsiteX29" fmla="*/ 1634779 w 2028518"/>
                  <a:gd name="connsiteY29" fmla="*/ 807677 h 1440540"/>
                  <a:gd name="connsiteX30" fmla="*/ 1732875 w 2028518"/>
                  <a:gd name="connsiteY30" fmla="*/ 807677 h 1440540"/>
                  <a:gd name="connsiteX31" fmla="*/ 1732875 w 2028518"/>
                  <a:gd name="connsiteY31" fmla="*/ 734607 h 1440540"/>
                  <a:gd name="connsiteX32" fmla="*/ 1451179 w 2028518"/>
                  <a:gd name="connsiteY32" fmla="*/ 734607 h 1440540"/>
                  <a:gd name="connsiteX33" fmla="*/ 1451179 w 2028518"/>
                  <a:gd name="connsiteY33" fmla="*/ 807677 h 1440540"/>
                  <a:gd name="connsiteX34" fmla="*/ 1549275 w 2028518"/>
                  <a:gd name="connsiteY34" fmla="*/ 807677 h 1440540"/>
                  <a:gd name="connsiteX35" fmla="*/ 1549275 w 2028518"/>
                  <a:gd name="connsiteY35" fmla="*/ 734607 h 1440540"/>
                  <a:gd name="connsiteX36" fmla="*/ 1818380 w 2028518"/>
                  <a:gd name="connsiteY36" fmla="*/ 582994 h 1440540"/>
                  <a:gd name="connsiteX37" fmla="*/ 1818380 w 2028518"/>
                  <a:gd name="connsiteY37" fmla="*/ 656064 h 1440540"/>
                  <a:gd name="connsiteX38" fmla="*/ 1916476 w 2028518"/>
                  <a:gd name="connsiteY38" fmla="*/ 656064 h 1440540"/>
                  <a:gd name="connsiteX39" fmla="*/ 1916476 w 2028518"/>
                  <a:gd name="connsiteY39" fmla="*/ 582994 h 1440540"/>
                  <a:gd name="connsiteX40" fmla="*/ 1634779 w 2028518"/>
                  <a:gd name="connsiteY40" fmla="*/ 582994 h 1440540"/>
                  <a:gd name="connsiteX41" fmla="*/ 1634779 w 2028518"/>
                  <a:gd name="connsiteY41" fmla="*/ 656064 h 1440540"/>
                  <a:gd name="connsiteX42" fmla="*/ 1732875 w 2028518"/>
                  <a:gd name="connsiteY42" fmla="*/ 656064 h 1440540"/>
                  <a:gd name="connsiteX43" fmla="*/ 1732875 w 2028518"/>
                  <a:gd name="connsiteY43" fmla="*/ 582994 h 1440540"/>
                  <a:gd name="connsiteX44" fmla="*/ 1451179 w 2028518"/>
                  <a:gd name="connsiteY44" fmla="*/ 582994 h 1440540"/>
                  <a:gd name="connsiteX45" fmla="*/ 1451179 w 2028518"/>
                  <a:gd name="connsiteY45" fmla="*/ 656064 h 1440540"/>
                  <a:gd name="connsiteX46" fmla="*/ 1549275 w 2028518"/>
                  <a:gd name="connsiteY46" fmla="*/ 656064 h 1440540"/>
                  <a:gd name="connsiteX47" fmla="*/ 1549275 w 2028518"/>
                  <a:gd name="connsiteY47" fmla="*/ 582994 h 1440540"/>
                  <a:gd name="connsiteX48" fmla="*/ 403424 w 2028518"/>
                  <a:gd name="connsiteY48" fmla="*/ 499916 h 1440540"/>
                  <a:gd name="connsiteX49" fmla="*/ 348620 w 2028518"/>
                  <a:gd name="connsiteY49" fmla="*/ 554720 h 1440540"/>
                  <a:gd name="connsiteX50" fmla="*/ 348620 w 2028518"/>
                  <a:gd name="connsiteY50" fmla="*/ 1438886 h 1440540"/>
                  <a:gd name="connsiteX51" fmla="*/ 458227 w 2028518"/>
                  <a:gd name="connsiteY51" fmla="*/ 1438886 h 1440540"/>
                  <a:gd name="connsiteX52" fmla="*/ 458228 w 2028518"/>
                  <a:gd name="connsiteY52" fmla="*/ 554720 h 1440540"/>
                  <a:gd name="connsiteX53" fmla="*/ 403424 w 2028518"/>
                  <a:gd name="connsiteY53" fmla="*/ 499916 h 1440540"/>
                  <a:gd name="connsiteX54" fmla="*/ 169200 w 2028518"/>
                  <a:gd name="connsiteY54" fmla="*/ 496212 h 1440540"/>
                  <a:gd name="connsiteX55" fmla="*/ 114396 w 2028518"/>
                  <a:gd name="connsiteY55" fmla="*/ 551016 h 1440540"/>
                  <a:gd name="connsiteX56" fmla="*/ 114396 w 2028518"/>
                  <a:gd name="connsiteY56" fmla="*/ 1435182 h 1440540"/>
                  <a:gd name="connsiteX57" fmla="*/ 224003 w 2028518"/>
                  <a:gd name="connsiteY57" fmla="*/ 1435182 h 1440540"/>
                  <a:gd name="connsiteX58" fmla="*/ 224004 w 2028518"/>
                  <a:gd name="connsiteY58" fmla="*/ 551016 h 1440540"/>
                  <a:gd name="connsiteX59" fmla="*/ 169200 w 2028518"/>
                  <a:gd name="connsiteY59" fmla="*/ 496212 h 1440540"/>
                  <a:gd name="connsiteX60" fmla="*/ 1818380 w 2028518"/>
                  <a:gd name="connsiteY60" fmla="*/ 431380 h 1440540"/>
                  <a:gd name="connsiteX61" fmla="*/ 1818380 w 2028518"/>
                  <a:gd name="connsiteY61" fmla="*/ 504450 h 1440540"/>
                  <a:gd name="connsiteX62" fmla="*/ 1916476 w 2028518"/>
                  <a:gd name="connsiteY62" fmla="*/ 504450 h 1440540"/>
                  <a:gd name="connsiteX63" fmla="*/ 1916476 w 2028518"/>
                  <a:gd name="connsiteY63" fmla="*/ 431380 h 1440540"/>
                  <a:gd name="connsiteX64" fmla="*/ 1634779 w 2028518"/>
                  <a:gd name="connsiteY64" fmla="*/ 431380 h 1440540"/>
                  <a:gd name="connsiteX65" fmla="*/ 1634779 w 2028518"/>
                  <a:gd name="connsiteY65" fmla="*/ 504450 h 1440540"/>
                  <a:gd name="connsiteX66" fmla="*/ 1732875 w 2028518"/>
                  <a:gd name="connsiteY66" fmla="*/ 504450 h 1440540"/>
                  <a:gd name="connsiteX67" fmla="*/ 1732875 w 2028518"/>
                  <a:gd name="connsiteY67" fmla="*/ 431380 h 1440540"/>
                  <a:gd name="connsiteX68" fmla="*/ 1451179 w 2028518"/>
                  <a:gd name="connsiteY68" fmla="*/ 431380 h 1440540"/>
                  <a:gd name="connsiteX69" fmla="*/ 1451179 w 2028518"/>
                  <a:gd name="connsiteY69" fmla="*/ 504450 h 1440540"/>
                  <a:gd name="connsiteX70" fmla="*/ 1549275 w 2028518"/>
                  <a:gd name="connsiteY70" fmla="*/ 504450 h 1440540"/>
                  <a:gd name="connsiteX71" fmla="*/ 1549275 w 2028518"/>
                  <a:gd name="connsiteY71" fmla="*/ 431380 h 1440540"/>
                  <a:gd name="connsiteX72" fmla="*/ 1254606 w 2028518"/>
                  <a:gd name="connsiteY72" fmla="*/ 431380 h 1440540"/>
                  <a:gd name="connsiteX73" fmla="*/ 1254606 w 2028518"/>
                  <a:gd name="connsiteY73" fmla="*/ 504450 h 1440540"/>
                  <a:gd name="connsiteX74" fmla="*/ 1352702 w 2028518"/>
                  <a:gd name="connsiteY74" fmla="*/ 504450 h 1440540"/>
                  <a:gd name="connsiteX75" fmla="*/ 1352702 w 2028518"/>
                  <a:gd name="connsiteY75" fmla="*/ 431380 h 1440540"/>
                  <a:gd name="connsiteX76" fmla="*/ 1071005 w 2028518"/>
                  <a:gd name="connsiteY76" fmla="*/ 431380 h 1440540"/>
                  <a:gd name="connsiteX77" fmla="*/ 1071005 w 2028518"/>
                  <a:gd name="connsiteY77" fmla="*/ 504450 h 1440540"/>
                  <a:gd name="connsiteX78" fmla="*/ 1169101 w 2028518"/>
                  <a:gd name="connsiteY78" fmla="*/ 504450 h 1440540"/>
                  <a:gd name="connsiteX79" fmla="*/ 1169101 w 2028518"/>
                  <a:gd name="connsiteY79" fmla="*/ 431380 h 1440540"/>
                  <a:gd name="connsiteX80" fmla="*/ 887405 w 2028518"/>
                  <a:gd name="connsiteY80" fmla="*/ 431380 h 1440540"/>
                  <a:gd name="connsiteX81" fmla="*/ 887405 w 2028518"/>
                  <a:gd name="connsiteY81" fmla="*/ 504450 h 1440540"/>
                  <a:gd name="connsiteX82" fmla="*/ 985501 w 2028518"/>
                  <a:gd name="connsiteY82" fmla="*/ 504450 h 1440540"/>
                  <a:gd name="connsiteX83" fmla="*/ 985501 w 2028518"/>
                  <a:gd name="connsiteY83" fmla="*/ 431380 h 1440540"/>
                  <a:gd name="connsiteX84" fmla="*/ 726849 w 2028518"/>
                  <a:gd name="connsiteY84" fmla="*/ 431380 h 1440540"/>
                  <a:gd name="connsiteX85" fmla="*/ 726849 w 2028518"/>
                  <a:gd name="connsiteY85" fmla="*/ 504450 h 1440540"/>
                  <a:gd name="connsiteX86" fmla="*/ 824945 w 2028518"/>
                  <a:gd name="connsiteY86" fmla="*/ 504450 h 1440540"/>
                  <a:gd name="connsiteX87" fmla="*/ 824945 w 2028518"/>
                  <a:gd name="connsiteY87" fmla="*/ 431380 h 1440540"/>
                  <a:gd name="connsiteX88" fmla="*/ 543248 w 2028518"/>
                  <a:gd name="connsiteY88" fmla="*/ 431380 h 1440540"/>
                  <a:gd name="connsiteX89" fmla="*/ 543248 w 2028518"/>
                  <a:gd name="connsiteY89" fmla="*/ 504450 h 1440540"/>
                  <a:gd name="connsiteX90" fmla="*/ 641344 w 2028518"/>
                  <a:gd name="connsiteY90" fmla="*/ 504450 h 1440540"/>
                  <a:gd name="connsiteX91" fmla="*/ 641344 w 2028518"/>
                  <a:gd name="connsiteY91" fmla="*/ 431380 h 1440540"/>
                  <a:gd name="connsiteX92" fmla="*/ 525663 w 2028518"/>
                  <a:gd name="connsiteY92" fmla="*/ 0 h 1440540"/>
                  <a:gd name="connsiteX93" fmla="*/ 525663 w 2028518"/>
                  <a:gd name="connsiteY93" fmla="*/ 296929 h 1440540"/>
                  <a:gd name="connsiteX94" fmla="*/ 1026614 w 2028518"/>
                  <a:gd name="connsiteY94" fmla="*/ 0 h 1440540"/>
                  <a:gd name="connsiteX95" fmla="*/ 1026614 w 2028518"/>
                  <a:gd name="connsiteY95" fmla="*/ 296930 h 1440540"/>
                  <a:gd name="connsiteX96" fmla="*/ 1527566 w 2028518"/>
                  <a:gd name="connsiteY96" fmla="*/ 0 h 1440540"/>
                  <a:gd name="connsiteX97" fmla="*/ 1527566 w 2028518"/>
                  <a:gd name="connsiteY97" fmla="*/ 296930 h 1440540"/>
                  <a:gd name="connsiteX98" fmla="*/ 2028518 w 2028518"/>
                  <a:gd name="connsiteY98" fmla="*/ 0 h 1440540"/>
                  <a:gd name="connsiteX99" fmla="*/ 2028518 w 2028518"/>
                  <a:gd name="connsiteY99" fmla="*/ 311577 h 1440540"/>
                  <a:gd name="connsiteX100" fmla="*/ 2028518 w 2028518"/>
                  <a:gd name="connsiteY100" fmla="*/ 1440540 h 1440540"/>
                  <a:gd name="connsiteX101" fmla="*/ 0 w 2028518"/>
                  <a:gd name="connsiteY101" fmla="*/ 1440540 h 1440540"/>
                  <a:gd name="connsiteX102" fmla="*/ 0 w 2028518"/>
                  <a:gd name="connsiteY102" fmla="*/ 311577 h 144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28518" h="1440540">
                    <a:moveTo>
                      <a:pt x="1359605" y="1366447"/>
                    </a:moveTo>
                    <a:lnTo>
                      <a:pt x="1359605" y="1406271"/>
                    </a:lnTo>
                    <a:lnTo>
                      <a:pt x="1942246" y="1406271"/>
                    </a:lnTo>
                    <a:lnTo>
                      <a:pt x="1942246" y="1366447"/>
                    </a:lnTo>
                    <a:close/>
                    <a:moveTo>
                      <a:pt x="1359605" y="1305350"/>
                    </a:moveTo>
                    <a:lnTo>
                      <a:pt x="1359605" y="1345174"/>
                    </a:lnTo>
                    <a:lnTo>
                      <a:pt x="1942246" y="1345174"/>
                    </a:lnTo>
                    <a:lnTo>
                      <a:pt x="1942246" y="1305350"/>
                    </a:lnTo>
                    <a:close/>
                    <a:moveTo>
                      <a:pt x="1359605" y="1244254"/>
                    </a:moveTo>
                    <a:lnTo>
                      <a:pt x="1359605" y="1284078"/>
                    </a:lnTo>
                    <a:lnTo>
                      <a:pt x="1942246" y="1284078"/>
                    </a:lnTo>
                    <a:lnTo>
                      <a:pt x="1942246" y="1244254"/>
                    </a:lnTo>
                    <a:close/>
                    <a:moveTo>
                      <a:pt x="1359605" y="1183157"/>
                    </a:moveTo>
                    <a:lnTo>
                      <a:pt x="1359605" y="1222981"/>
                    </a:lnTo>
                    <a:lnTo>
                      <a:pt x="1942246" y="1222981"/>
                    </a:lnTo>
                    <a:lnTo>
                      <a:pt x="1942246" y="1183157"/>
                    </a:lnTo>
                    <a:close/>
                    <a:moveTo>
                      <a:pt x="1003047" y="821458"/>
                    </a:moveTo>
                    <a:lnTo>
                      <a:pt x="1003047" y="1439143"/>
                    </a:lnTo>
                    <a:lnTo>
                      <a:pt x="1259865" y="1439143"/>
                    </a:lnTo>
                    <a:lnTo>
                      <a:pt x="1259865" y="821458"/>
                    </a:lnTo>
                    <a:close/>
                    <a:moveTo>
                      <a:pt x="640721" y="818736"/>
                    </a:moveTo>
                    <a:lnTo>
                      <a:pt x="640721" y="1436421"/>
                    </a:lnTo>
                    <a:lnTo>
                      <a:pt x="860983" y="1436421"/>
                    </a:lnTo>
                    <a:lnTo>
                      <a:pt x="860983" y="818736"/>
                    </a:lnTo>
                    <a:close/>
                    <a:moveTo>
                      <a:pt x="1818380" y="734607"/>
                    </a:moveTo>
                    <a:lnTo>
                      <a:pt x="1818380" y="807677"/>
                    </a:lnTo>
                    <a:lnTo>
                      <a:pt x="1916476" y="807677"/>
                    </a:lnTo>
                    <a:lnTo>
                      <a:pt x="1916476" y="734607"/>
                    </a:lnTo>
                    <a:close/>
                    <a:moveTo>
                      <a:pt x="1634779" y="734607"/>
                    </a:moveTo>
                    <a:lnTo>
                      <a:pt x="1634779" y="807677"/>
                    </a:lnTo>
                    <a:lnTo>
                      <a:pt x="1732875" y="807677"/>
                    </a:lnTo>
                    <a:lnTo>
                      <a:pt x="1732875" y="734607"/>
                    </a:lnTo>
                    <a:close/>
                    <a:moveTo>
                      <a:pt x="1451179" y="734607"/>
                    </a:moveTo>
                    <a:lnTo>
                      <a:pt x="1451179" y="807677"/>
                    </a:lnTo>
                    <a:lnTo>
                      <a:pt x="1549275" y="807677"/>
                    </a:lnTo>
                    <a:lnTo>
                      <a:pt x="1549275" y="734607"/>
                    </a:lnTo>
                    <a:close/>
                    <a:moveTo>
                      <a:pt x="1818380" y="582994"/>
                    </a:moveTo>
                    <a:lnTo>
                      <a:pt x="1818380" y="656064"/>
                    </a:lnTo>
                    <a:lnTo>
                      <a:pt x="1916476" y="656064"/>
                    </a:lnTo>
                    <a:lnTo>
                      <a:pt x="1916476" y="582994"/>
                    </a:lnTo>
                    <a:close/>
                    <a:moveTo>
                      <a:pt x="1634779" y="582994"/>
                    </a:moveTo>
                    <a:lnTo>
                      <a:pt x="1634779" y="656064"/>
                    </a:lnTo>
                    <a:lnTo>
                      <a:pt x="1732875" y="656064"/>
                    </a:lnTo>
                    <a:lnTo>
                      <a:pt x="1732875" y="582994"/>
                    </a:lnTo>
                    <a:close/>
                    <a:moveTo>
                      <a:pt x="1451179" y="582994"/>
                    </a:moveTo>
                    <a:lnTo>
                      <a:pt x="1451179" y="656064"/>
                    </a:lnTo>
                    <a:lnTo>
                      <a:pt x="1549275" y="656064"/>
                    </a:lnTo>
                    <a:lnTo>
                      <a:pt x="1549275" y="582994"/>
                    </a:lnTo>
                    <a:close/>
                    <a:moveTo>
                      <a:pt x="403424" y="499916"/>
                    </a:moveTo>
                    <a:cubicBezTo>
                      <a:pt x="373157" y="499916"/>
                      <a:pt x="348620" y="524453"/>
                      <a:pt x="348620" y="554720"/>
                    </a:cubicBezTo>
                    <a:lnTo>
                      <a:pt x="348620" y="1438886"/>
                    </a:lnTo>
                    <a:lnTo>
                      <a:pt x="458227" y="1438886"/>
                    </a:lnTo>
                    <a:cubicBezTo>
                      <a:pt x="458227" y="1144164"/>
                      <a:pt x="458228" y="849442"/>
                      <a:pt x="458228" y="554720"/>
                    </a:cubicBezTo>
                    <a:cubicBezTo>
                      <a:pt x="458228" y="524453"/>
                      <a:pt x="433691" y="499916"/>
                      <a:pt x="403424" y="499916"/>
                    </a:cubicBezTo>
                    <a:close/>
                    <a:moveTo>
                      <a:pt x="169200" y="496212"/>
                    </a:moveTo>
                    <a:cubicBezTo>
                      <a:pt x="138933" y="496212"/>
                      <a:pt x="114396" y="520749"/>
                      <a:pt x="114396" y="551016"/>
                    </a:cubicBezTo>
                    <a:lnTo>
                      <a:pt x="114396" y="1435182"/>
                    </a:lnTo>
                    <a:lnTo>
                      <a:pt x="224003" y="1435182"/>
                    </a:lnTo>
                    <a:cubicBezTo>
                      <a:pt x="224003" y="1140460"/>
                      <a:pt x="224004" y="845738"/>
                      <a:pt x="224004" y="551016"/>
                    </a:cubicBezTo>
                    <a:cubicBezTo>
                      <a:pt x="224004" y="520749"/>
                      <a:pt x="199467" y="496212"/>
                      <a:pt x="169200" y="496212"/>
                    </a:cubicBezTo>
                    <a:close/>
                    <a:moveTo>
                      <a:pt x="1818380" y="431380"/>
                    </a:moveTo>
                    <a:lnTo>
                      <a:pt x="1818380" y="504450"/>
                    </a:lnTo>
                    <a:lnTo>
                      <a:pt x="1916476" y="504450"/>
                    </a:lnTo>
                    <a:lnTo>
                      <a:pt x="1916476" y="431380"/>
                    </a:lnTo>
                    <a:close/>
                    <a:moveTo>
                      <a:pt x="1634779" y="431380"/>
                    </a:moveTo>
                    <a:lnTo>
                      <a:pt x="1634779" y="504450"/>
                    </a:lnTo>
                    <a:lnTo>
                      <a:pt x="1732875" y="504450"/>
                    </a:lnTo>
                    <a:lnTo>
                      <a:pt x="1732875" y="431380"/>
                    </a:lnTo>
                    <a:close/>
                    <a:moveTo>
                      <a:pt x="1451179" y="431380"/>
                    </a:moveTo>
                    <a:lnTo>
                      <a:pt x="1451179" y="504450"/>
                    </a:lnTo>
                    <a:lnTo>
                      <a:pt x="1549275" y="504450"/>
                    </a:lnTo>
                    <a:lnTo>
                      <a:pt x="1549275" y="431380"/>
                    </a:lnTo>
                    <a:close/>
                    <a:moveTo>
                      <a:pt x="1254606" y="431380"/>
                    </a:moveTo>
                    <a:lnTo>
                      <a:pt x="1254606" y="504450"/>
                    </a:lnTo>
                    <a:lnTo>
                      <a:pt x="1352702" y="504450"/>
                    </a:lnTo>
                    <a:lnTo>
                      <a:pt x="1352702" y="431380"/>
                    </a:lnTo>
                    <a:close/>
                    <a:moveTo>
                      <a:pt x="1071005" y="431380"/>
                    </a:moveTo>
                    <a:lnTo>
                      <a:pt x="1071005" y="504450"/>
                    </a:lnTo>
                    <a:lnTo>
                      <a:pt x="1169101" y="504450"/>
                    </a:lnTo>
                    <a:lnTo>
                      <a:pt x="1169101" y="431380"/>
                    </a:lnTo>
                    <a:close/>
                    <a:moveTo>
                      <a:pt x="887405" y="431380"/>
                    </a:moveTo>
                    <a:lnTo>
                      <a:pt x="887405" y="504450"/>
                    </a:lnTo>
                    <a:lnTo>
                      <a:pt x="985501" y="504450"/>
                    </a:lnTo>
                    <a:lnTo>
                      <a:pt x="985501" y="431380"/>
                    </a:lnTo>
                    <a:close/>
                    <a:moveTo>
                      <a:pt x="726849" y="431380"/>
                    </a:moveTo>
                    <a:lnTo>
                      <a:pt x="726849" y="504450"/>
                    </a:lnTo>
                    <a:lnTo>
                      <a:pt x="824945" y="504450"/>
                    </a:lnTo>
                    <a:lnTo>
                      <a:pt x="824945" y="431380"/>
                    </a:lnTo>
                    <a:close/>
                    <a:moveTo>
                      <a:pt x="543248" y="431380"/>
                    </a:moveTo>
                    <a:lnTo>
                      <a:pt x="543248" y="504450"/>
                    </a:lnTo>
                    <a:lnTo>
                      <a:pt x="641344" y="504450"/>
                    </a:lnTo>
                    <a:lnTo>
                      <a:pt x="641344" y="431380"/>
                    </a:lnTo>
                    <a:close/>
                    <a:moveTo>
                      <a:pt x="525663" y="0"/>
                    </a:moveTo>
                    <a:lnTo>
                      <a:pt x="525663" y="296929"/>
                    </a:lnTo>
                    <a:lnTo>
                      <a:pt x="1026614" y="0"/>
                    </a:lnTo>
                    <a:lnTo>
                      <a:pt x="1026614" y="296930"/>
                    </a:lnTo>
                    <a:lnTo>
                      <a:pt x="1527566" y="0"/>
                    </a:lnTo>
                    <a:lnTo>
                      <a:pt x="1527566" y="296930"/>
                    </a:lnTo>
                    <a:lnTo>
                      <a:pt x="2028518" y="0"/>
                    </a:lnTo>
                    <a:lnTo>
                      <a:pt x="2028518" y="311577"/>
                    </a:lnTo>
                    <a:lnTo>
                      <a:pt x="2028518" y="1440540"/>
                    </a:lnTo>
                    <a:lnTo>
                      <a:pt x="0" y="1440540"/>
                    </a:lnTo>
                    <a:lnTo>
                      <a:pt x="0" y="3115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1A9AAB9-9C80-40A9-93E5-56F0F85C4CD6}"/>
                  </a:ext>
                </a:extLst>
              </p:cNvPr>
              <p:cNvSpPr/>
              <p:nvPr/>
            </p:nvSpPr>
            <p:spPr>
              <a:xfrm>
                <a:off x="8698073" y="4267516"/>
                <a:ext cx="2163080" cy="2082019"/>
              </a:xfrm>
              <a:custGeom>
                <a:avLst/>
                <a:gdLst>
                  <a:gd name="connsiteX0" fmla="*/ 1708938 w 2163080"/>
                  <a:gd name="connsiteY0" fmla="*/ 2004560 h 2082019"/>
                  <a:gd name="connsiteX1" fmla="*/ 1708938 w 2163080"/>
                  <a:gd name="connsiteY1" fmla="*/ 2044384 h 2082019"/>
                  <a:gd name="connsiteX2" fmla="*/ 2059441 w 2163080"/>
                  <a:gd name="connsiteY2" fmla="*/ 2044384 h 2082019"/>
                  <a:gd name="connsiteX3" fmla="*/ 2059441 w 2163080"/>
                  <a:gd name="connsiteY3" fmla="*/ 2004560 h 2082019"/>
                  <a:gd name="connsiteX4" fmla="*/ 1293406 w 2163080"/>
                  <a:gd name="connsiteY4" fmla="*/ 2004560 h 2082019"/>
                  <a:gd name="connsiteX5" fmla="*/ 1293406 w 2163080"/>
                  <a:gd name="connsiteY5" fmla="*/ 2044384 h 2082019"/>
                  <a:gd name="connsiteX6" fmla="*/ 1643909 w 2163080"/>
                  <a:gd name="connsiteY6" fmla="*/ 2044384 h 2082019"/>
                  <a:gd name="connsiteX7" fmla="*/ 1643909 w 2163080"/>
                  <a:gd name="connsiteY7" fmla="*/ 2004560 h 2082019"/>
                  <a:gd name="connsiteX8" fmla="*/ 1708938 w 2163080"/>
                  <a:gd name="connsiteY8" fmla="*/ 1943463 h 2082019"/>
                  <a:gd name="connsiteX9" fmla="*/ 1708938 w 2163080"/>
                  <a:gd name="connsiteY9" fmla="*/ 1983287 h 2082019"/>
                  <a:gd name="connsiteX10" fmla="*/ 2059441 w 2163080"/>
                  <a:gd name="connsiteY10" fmla="*/ 1983287 h 2082019"/>
                  <a:gd name="connsiteX11" fmla="*/ 2059441 w 2163080"/>
                  <a:gd name="connsiteY11" fmla="*/ 1943463 h 2082019"/>
                  <a:gd name="connsiteX12" fmla="*/ 1293406 w 2163080"/>
                  <a:gd name="connsiteY12" fmla="*/ 1943463 h 2082019"/>
                  <a:gd name="connsiteX13" fmla="*/ 1293406 w 2163080"/>
                  <a:gd name="connsiteY13" fmla="*/ 1983287 h 2082019"/>
                  <a:gd name="connsiteX14" fmla="*/ 1643909 w 2163080"/>
                  <a:gd name="connsiteY14" fmla="*/ 1983287 h 2082019"/>
                  <a:gd name="connsiteX15" fmla="*/ 1643909 w 2163080"/>
                  <a:gd name="connsiteY15" fmla="*/ 1943463 h 2082019"/>
                  <a:gd name="connsiteX16" fmla="*/ 1708938 w 2163080"/>
                  <a:gd name="connsiteY16" fmla="*/ 1882367 h 2082019"/>
                  <a:gd name="connsiteX17" fmla="*/ 1708938 w 2163080"/>
                  <a:gd name="connsiteY17" fmla="*/ 1922191 h 2082019"/>
                  <a:gd name="connsiteX18" fmla="*/ 2059441 w 2163080"/>
                  <a:gd name="connsiteY18" fmla="*/ 1922191 h 2082019"/>
                  <a:gd name="connsiteX19" fmla="*/ 2059441 w 2163080"/>
                  <a:gd name="connsiteY19" fmla="*/ 1882367 h 2082019"/>
                  <a:gd name="connsiteX20" fmla="*/ 1293406 w 2163080"/>
                  <a:gd name="connsiteY20" fmla="*/ 1882367 h 2082019"/>
                  <a:gd name="connsiteX21" fmla="*/ 1293406 w 2163080"/>
                  <a:gd name="connsiteY21" fmla="*/ 1922191 h 2082019"/>
                  <a:gd name="connsiteX22" fmla="*/ 1643909 w 2163080"/>
                  <a:gd name="connsiteY22" fmla="*/ 1922191 h 2082019"/>
                  <a:gd name="connsiteX23" fmla="*/ 1643909 w 2163080"/>
                  <a:gd name="connsiteY23" fmla="*/ 1882367 h 2082019"/>
                  <a:gd name="connsiteX24" fmla="*/ 1024178 w 2163080"/>
                  <a:gd name="connsiteY24" fmla="*/ 1873675 h 2082019"/>
                  <a:gd name="connsiteX25" fmla="*/ 1024178 w 2163080"/>
                  <a:gd name="connsiteY25" fmla="*/ 1939321 h 2082019"/>
                  <a:gd name="connsiteX26" fmla="*/ 1122274 w 2163080"/>
                  <a:gd name="connsiteY26" fmla="*/ 1939321 h 2082019"/>
                  <a:gd name="connsiteX27" fmla="*/ 1122274 w 2163080"/>
                  <a:gd name="connsiteY27" fmla="*/ 1873675 h 2082019"/>
                  <a:gd name="connsiteX28" fmla="*/ 840577 w 2163080"/>
                  <a:gd name="connsiteY28" fmla="*/ 1873675 h 2082019"/>
                  <a:gd name="connsiteX29" fmla="*/ 840577 w 2163080"/>
                  <a:gd name="connsiteY29" fmla="*/ 1939321 h 2082019"/>
                  <a:gd name="connsiteX30" fmla="*/ 938673 w 2163080"/>
                  <a:gd name="connsiteY30" fmla="*/ 1939321 h 2082019"/>
                  <a:gd name="connsiteX31" fmla="*/ 938673 w 2163080"/>
                  <a:gd name="connsiteY31" fmla="*/ 1873675 h 2082019"/>
                  <a:gd name="connsiteX32" fmla="*/ 656977 w 2163080"/>
                  <a:gd name="connsiteY32" fmla="*/ 1873675 h 2082019"/>
                  <a:gd name="connsiteX33" fmla="*/ 656977 w 2163080"/>
                  <a:gd name="connsiteY33" fmla="*/ 1939321 h 2082019"/>
                  <a:gd name="connsiteX34" fmla="*/ 755073 w 2163080"/>
                  <a:gd name="connsiteY34" fmla="*/ 1939321 h 2082019"/>
                  <a:gd name="connsiteX35" fmla="*/ 755073 w 2163080"/>
                  <a:gd name="connsiteY35" fmla="*/ 1873675 h 2082019"/>
                  <a:gd name="connsiteX36" fmla="*/ 1708938 w 2163080"/>
                  <a:gd name="connsiteY36" fmla="*/ 1821270 h 2082019"/>
                  <a:gd name="connsiteX37" fmla="*/ 1708938 w 2163080"/>
                  <a:gd name="connsiteY37" fmla="*/ 1861094 h 2082019"/>
                  <a:gd name="connsiteX38" fmla="*/ 2059441 w 2163080"/>
                  <a:gd name="connsiteY38" fmla="*/ 1861094 h 2082019"/>
                  <a:gd name="connsiteX39" fmla="*/ 2059441 w 2163080"/>
                  <a:gd name="connsiteY39" fmla="*/ 1821270 h 2082019"/>
                  <a:gd name="connsiteX40" fmla="*/ 1293406 w 2163080"/>
                  <a:gd name="connsiteY40" fmla="*/ 1821270 h 2082019"/>
                  <a:gd name="connsiteX41" fmla="*/ 1293406 w 2163080"/>
                  <a:gd name="connsiteY41" fmla="*/ 1861094 h 2082019"/>
                  <a:gd name="connsiteX42" fmla="*/ 1643909 w 2163080"/>
                  <a:gd name="connsiteY42" fmla="*/ 1861094 h 2082019"/>
                  <a:gd name="connsiteX43" fmla="*/ 1643909 w 2163080"/>
                  <a:gd name="connsiteY43" fmla="*/ 1821270 h 2082019"/>
                  <a:gd name="connsiteX44" fmla="*/ 1024178 w 2163080"/>
                  <a:gd name="connsiteY44" fmla="*/ 1737466 h 2082019"/>
                  <a:gd name="connsiteX45" fmla="*/ 1024178 w 2163080"/>
                  <a:gd name="connsiteY45" fmla="*/ 1803112 h 2082019"/>
                  <a:gd name="connsiteX46" fmla="*/ 1122274 w 2163080"/>
                  <a:gd name="connsiteY46" fmla="*/ 1803112 h 2082019"/>
                  <a:gd name="connsiteX47" fmla="*/ 1122274 w 2163080"/>
                  <a:gd name="connsiteY47" fmla="*/ 1737466 h 2082019"/>
                  <a:gd name="connsiteX48" fmla="*/ 840577 w 2163080"/>
                  <a:gd name="connsiteY48" fmla="*/ 1737466 h 2082019"/>
                  <a:gd name="connsiteX49" fmla="*/ 840577 w 2163080"/>
                  <a:gd name="connsiteY49" fmla="*/ 1803112 h 2082019"/>
                  <a:gd name="connsiteX50" fmla="*/ 938673 w 2163080"/>
                  <a:gd name="connsiteY50" fmla="*/ 1803112 h 2082019"/>
                  <a:gd name="connsiteX51" fmla="*/ 938673 w 2163080"/>
                  <a:gd name="connsiteY51" fmla="*/ 1737466 h 2082019"/>
                  <a:gd name="connsiteX52" fmla="*/ 656977 w 2163080"/>
                  <a:gd name="connsiteY52" fmla="*/ 1737466 h 2082019"/>
                  <a:gd name="connsiteX53" fmla="*/ 656977 w 2163080"/>
                  <a:gd name="connsiteY53" fmla="*/ 1803112 h 2082019"/>
                  <a:gd name="connsiteX54" fmla="*/ 755073 w 2163080"/>
                  <a:gd name="connsiteY54" fmla="*/ 1803112 h 2082019"/>
                  <a:gd name="connsiteX55" fmla="*/ 755073 w 2163080"/>
                  <a:gd name="connsiteY55" fmla="*/ 1737466 h 2082019"/>
                  <a:gd name="connsiteX56" fmla="*/ 1024178 w 2163080"/>
                  <a:gd name="connsiteY56" fmla="*/ 1601257 h 2082019"/>
                  <a:gd name="connsiteX57" fmla="*/ 1024178 w 2163080"/>
                  <a:gd name="connsiteY57" fmla="*/ 1666903 h 2082019"/>
                  <a:gd name="connsiteX58" fmla="*/ 1122274 w 2163080"/>
                  <a:gd name="connsiteY58" fmla="*/ 1666903 h 2082019"/>
                  <a:gd name="connsiteX59" fmla="*/ 1122274 w 2163080"/>
                  <a:gd name="connsiteY59" fmla="*/ 1601257 h 2082019"/>
                  <a:gd name="connsiteX60" fmla="*/ 840577 w 2163080"/>
                  <a:gd name="connsiteY60" fmla="*/ 1601257 h 2082019"/>
                  <a:gd name="connsiteX61" fmla="*/ 840577 w 2163080"/>
                  <a:gd name="connsiteY61" fmla="*/ 1666903 h 2082019"/>
                  <a:gd name="connsiteX62" fmla="*/ 938673 w 2163080"/>
                  <a:gd name="connsiteY62" fmla="*/ 1666903 h 2082019"/>
                  <a:gd name="connsiteX63" fmla="*/ 938673 w 2163080"/>
                  <a:gd name="connsiteY63" fmla="*/ 1601257 h 2082019"/>
                  <a:gd name="connsiteX64" fmla="*/ 656977 w 2163080"/>
                  <a:gd name="connsiteY64" fmla="*/ 1601257 h 2082019"/>
                  <a:gd name="connsiteX65" fmla="*/ 656977 w 2163080"/>
                  <a:gd name="connsiteY65" fmla="*/ 1666903 h 2082019"/>
                  <a:gd name="connsiteX66" fmla="*/ 755073 w 2163080"/>
                  <a:gd name="connsiteY66" fmla="*/ 1666903 h 2082019"/>
                  <a:gd name="connsiteX67" fmla="*/ 755073 w 2163080"/>
                  <a:gd name="connsiteY67" fmla="*/ 1601257 h 2082019"/>
                  <a:gd name="connsiteX68" fmla="*/ 1949811 w 2163080"/>
                  <a:gd name="connsiteY68" fmla="*/ 1437108 h 2082019"/>
                  <a:gd name="connsiteX69" fmla="*/ 1949811 w 2163080"/>
                  <a:gd name="connsiteY69" fmla="*/ 1502754 h 2082019"/>
                  <a:gd name="connsiteX70" fmla="*/ 2047907 w 2163080"/>
                  <a:gd name="connsiteY70" fmla="*/ 1502754 h 2082019"/>
                  <a:gd name="connsiteX71" fmla="*/ 2047907 w 2163080"/>
                  <a:gd name="connsiteY71" fmla="*/ 1437108 h 2082019"/>
                  <a:gd name="connsiteX72" fmla="*/ 1766210 w 2163080"/>
                  <a:gd name="connsiteY72" fmla="*/ 1437108 h 2082019"/>
                  <a:gd name="connsiteX73" fmla="*/ 1766210 w 2163080"/>
                  <a:gd name="connsiteY73" fmla="*/ 1502754 h 2082019"/>
                  <a:gd name="connsiteX74" fmla="*/ 1864306 w 2163080"/>
                  <a:gd name="connsiteY74" fmla="*/ 1502754 h 2082019"/>
                  <a:gd name="connsiteX75" fmla="*/ 1864306 w 2163080"/>
                  <a:gd name="connsiteY75" fmla="*/ 1437108 h 2082019"/>
                  <a:gd name="connsiteX76" fmla="*/ 1582610 w 2163080"/>
                  <a:gd name="connsiteY76" fmla="*/ 1437108 h 2082019"/>
                  <a:gd name="connsiteX77" fmla="*/ 1582610 w 2163080"/>
                  <a:gd name="connsiteY77" fmla="*/ 1502754 h 2082019"/>
                  <a:gd name="connsiteX78" fmla="*/ 1680706 w 2163080"/>
                  <a:gd name="connsiteY78" fmla="*/ 1502754 h 2082019"/>
                  <a:gd name="connsiteX79" fmla="*/ 1680706 w 2163080"/>
                  <a:gd name="connsiteY79" fmla="*/ 1437108 h 2082019"/>
                  <a:gd name="connsiteX80" fmla="*/ 1386037 w 2163080"/>
                  <a:gd name="connsiteY80" fmla="*/ 1437108 h 2082019"/>
                  <a:gd name="connsiteX81" fmla="*/ 1386037 w 2163080"/>
                  <a:gd name="connsiteY81" fmla="*/ 1502754 h 2082019"/>
                  <a:gd name="connsiteX82" fmla="*/ 1484133 w 2163080"/>
                  <a:gd name="connsiteY82" fmla="*/ 1502754 h 2082019"/>
                  <a:gd name="connsiteX83" fmla="*/ 1484133 w 2163080"/>
                  <a:gd name="connsiteY83" fmla="*/ 1437108 h 2082019"/>
                  <a:gd name="connsiteX84" fmla="*/ 1202437 w 2163080"/>
                  <a:gd name="connsiteY84" fmla="*/ 1437108 h 2082019"/>
                  <a:gd name="connsiteX85" fmla="*/ 1202437 w 2163080"/>
                  <a:gd name="connsiteY85" fmla="*/ 1502754 h 2082019"/>
                  <a:gd name="connsiteX86" fmla="*/ 1300533 w 2163080"/>
                  <a:gd name="connsiteY86" fmla="*/ 1502754 h 2082019"/>
                  <a:gd name="connsiteX87" fmla="*/ 1300533 w 2163080"/>
                  <a:gd name="connsiteY87" fmla="*/ 1437108 h 2082019"/>
                  <a:gd name="connsiteX88" fmla="*/ 1024178 w 2163080"/>
                  <a:gd name="connsiteY88" fmla="*/ 1437108 h 2082019"/>
                  <a:gd name="connsiteX89" fmla="*/ 1024178 w 2163080"/>
                  <a:gd name="connsiteY89" fmla="*/ 1502754 h 2082019"/>
                  <a:gd name="connsiteX90" fmla="*/ 1122274 w 2163080"/>
                  <a:gd name="connsiteY90" fmla="*/ 1502754 h 2082019"/>
                  <a:gd name="connsiteX91" fmla="*/ 1122274 w 2163080"/>
                  <a:gd name="connsiteY91" fmla="*/ 1437108 h 2082019"/>
                  <a:gd name="connsiteX92" fmla="*/ 840577 w 2163080"/>
                  <a:gd name="connsiteY92" fmla="*/ 1437108 h 2082019"/>
                  <a:gd name="connsiteX93" fmla="*/ 840577 w 2163080"/>
                  <a:gd name="connsiteY93" fmla="*/ 1502754 h 2082019"/>
                  <a:gd name="connsiteX94" fmla="*/ 938673 w 2163080"/>
                  <a:gd name="connsiteY94" fmla="*/ 1502754 h 2082019"/>
                  <a:gd name="connsiteX95" fmla="*/ 938673 w 2163080"/>
                  <a:gd name="connsiteY95" fmla="*/ 1437108 h 2082019"/>
                  <a:gd name="connsiteX96" fmla="*/ 656977 w 2163080"/>
                  <a:gd name="connsiteY96" fmla="*/ 1437108 h 2082019"/>
                  <a:gd name="connsiteX97" fmla="*/ 656977 w 2163080"/>
                  <a:gd name="connsiteY97" fmla="*/ 1502754 h 2082019"/>
                  <a:gd name="connsiteX98" fmla="*/ 755073 w 2163080"/>
                  <a:gd name="connsiteY98" fmla="*/ 1502754 h 2082019"/>
                  <a:gd name="connsiteX99" fmla="*/ 755073 w 2163080"/>
                  <a:gd name="connsiteY99" fmla="*/ 1437108 h 2082019"/>
                  <a:gd name="connsiteX100" fmla="*/ 1037978 w 2163080"/>
                  <a:gd name="connsiteY100" fmla="*/ 331011 h 2082019"/>
                  <a:gd name="connsiteX101" fmla="*/ 1037978 w 2163080"/>
                  <a:gd name="connsiteY101" fmla="*/ 465308 h 2082019"/>
                  <a:gd name="connsiteX102" fmla="*/ 1059098 w 2163080"/>
                  <a:gd name="connsiteY102" fmla="*/ 468502 h 2082019"/>
                  <a:gd name="connsiteX103" fmla="*/ 1162875 w 2163080"/>
                  <a:gd name="connsiteY103" fmla="*/ 562591 h 2082019"/>
                  <a:gd name="connsiteX104" fmla="*/ 1173239 w 2163080"/>
                  <a:gd name="connsiteY104" fmla="*/ 613926 h 2082019"/>
                  <a:gd name="connsiteX105" fmla="*/ 1175942 w 2163080"/>
                  <a:gd name="connsiteY105" fmla="*/ 613926 h 2082019"/>
                  <a:gd name="connsiteX106" fmla="*/ 1175942 w 2163080"/>
                  <a:gd name="connsiteY106" fmla="*/ 627317 h 2082019"/>
                  <a:gd name="connsiteX107" fmla="*/ 1175943 w 2163080"/>
                  <a:gd name="connsiteY107" fmla="*/ 627321 h 2082019"/>
                  <a:gd name="connsiteX108" fmla="*/ 1175942 w 2163080"/>
                  <a:gd name="connsiteY108" fmla="*/ 1063497 h 2082019"/>
                  <a:gd name="connsiteX109" fmla="*/ 1283069 w 2163080"/>
                  <a:gd name="connsiteY109" fmla="*/ 1063497 h 2082019"/>
                  <a:gd name="connsiteX110" fmla="*/ 1283069 w 2163080"/>
                  <a:gd name="connsiteY110" fmla="*/ 627216 h 2082019"/>
                  <a:gd name="connsiteX111" fmla="*/ 1384635 w 2163080"/>
                  <a:gd name="connsiteY111" fmla="*/ 473988 h 2082019"/>
                  <a:gd name="connsiteX112" fmla="*/ 1437863 w 2163080"/>
                  <a:gd name="connsiteY112" fmla="*/ 463242 h 2082019"/>
                  <a:gd name="connsiteX113" fmla="*/ 1437863 w 2163080"/>
                  <a:gd name="connsiteY113" fmla="*/ 331011 h 2082019"/>
                  <a:gd name="connsiteX114" fmla="*/ 785279 w 2163080"/>
                  <a:gd name="connsiteY114" fmla="*/ 331011 h 2082019"/>
                  <a:gd name="connsiteX115" fmla="*/ 785279 w 2163080"/>
                  <a:gd name="connsiteY115" fmla="*/ 1063497 h 2082019"/>
                  <a:gd name="connsiteX116" fmla="*/ 843351 w 2163080"/>
                  <a:gd name="connsiteY116" fmla="*/ 1063497 h 2082019"/>
                  <a:gd name="connsiteX117" fmla="*/ 843351 w 2163080"/>
                  <a:gd name="connsiteY117" fmla="*/ 627321 h 2082019"/>
                  <a:gd name="connsiteX118" fmla="*/ 944917 w 2163080"/>
                  <a:gd name="connsiteY118" fmla="*/ 474094 h 2082019"/>
                  <a:gd name="connsiteX119" fmla="*/ 996379 w 2163080"/>
                  <a:gd name="connsiteY119" fmla="*/ 463704 h 2082019"/>
                  <a:gd name="connsiteX120" fmla="*/ 996379 w 2163080"/>
                  <a:gd name="connsiteY120" fmla="*/ 331011 h 2082019"/>
                  <a:gd name="connsiteX121" fmla="*/ 683756 w 2163080"/>
                  <a:gd name="connsiteY121" fmla="*/ 0 h 2082019"/>
                  <a:gd name="connsiteX122" fmla="*/ 785279 w 2163080"/>
                  <a:gd name="connsiteY122" fmla="*/ 0 h 2082019"/>
                  <a:gd name="connsiteX123" fmla="*/ 785279 w 2163080"/>
                  <a:gd name="connsiteY123" fmla="*/ 1 h 2082019"/>
                  <a:gd name="connsiteX124" fmla="*/ 785279 w 2163080"/>
                  <a:gd name="connsiteY124" fmla="*/ 150699 h 2082019"/>
                  <a:gd name="connsiteX125" fmla="*/ 785279 w 2163080"/>
                  <a:gd name="connsiteY125" fmla="*/ 150703 h 2082019"/>
                  <a:gd name="connsiteX126" fmla="*/ 785279 w 2163080"/>
                  <a:gd name="connsiteY126" fmla="*/ 185573 h 2082019"/>
                  <a:gd name="connsiteX127" fmla="*/ 785279 w 2163080"/>
                  <a:gd name="connsiteY127" fmla="*/ 268612 h 2082019"/>
                  <a:gd name="connsiteX128" fmla="*/ 1437863 w 2163080"/>
                  <a:gd name="connsiteY128" fmla="*/ 268612 h 2082019"/>
                  <a:gd name="connsiteX129" fmla="*/ 1437863 w 2163080"/>
                  <a:gd name="connsiteY129" fmla="*/ 268180 h 2082019"/>
                  <a:gd name="connsiteX130" fmla="*/ 1479462 w 2163080"/>
                  <a:gd name="connsiteY130" fmla="*/ 268180 h 2082019"/>
                  <a:gd name="connsiteX131" fmla="*/ 1479462 w 2163080"/>
                  <a:gd name="connsiteY131" fmla="*/ 466997 h 2082019"/>
                  <a:gd name="connsiteX132" fmla="*/ 1514095 w 2163080"/>
                  <a:gd name="connsiteY132" fmla="*/ 473988 h 2082019"/>
                  <a:gd name="connsiteX133" fmla="*/ 1608185 w 2163080"/>
                  <a:gd name="connsiteY133" fmla="*/ 577765 h 2082019"/>
                  <a:gd name="connsiteX134" fmla="*/ 1613636 w 2163080"/>
                  <a:gd name="connsiteY134" fmla="*/ 613821 h 2082019"/>
                  <a:gd name="connsiteX135" fmla="*/ 1615660 w 2163080"/>
                  <a:gd name="connsiteY135" fmla="*/ 613821 h 2082019"/>
                  <a:gd name="connsiteX136" fmla="*/ 1615660 w 2163080"/>
                  <a:gd name="connsiteY136" fmla="*/ 627210 h 2082019"/>
                  <a:gd name="connsiteX137" fmla="*/ 1615661 w 2163080"/>
                  <a:gd name="connsiteY137" fmla="*/ 627216 h 2082019"/>
                  <a:gd name="connsiteX138" fmla="*/ 1615660 w 2163080"/>
                  <a:gd name="connsiteY138" fmla="*/ 1063497 h 2082019"/>
                  <a:gd name="connsiteX139" fmla="*/ 2163080 w 2163080"/>
                  <a:gd name="connsiteY139" fmla="*/ 1063497 h 2082019"/>
                  <a:gd name="connsiteX140" fmla="*/ 2163080 w 2163080"/>
                  <a:gd name="connsiteY140" fmla="*/ 1184656 h 2082019"/>
                  <a:gd name="connsiteX141" fmla="*/ 2163080 w 2163080"/>
                  <a:gd name="connsiteY141" fmla="*/ 1530190 h 2082019"/>
                  <a:gd name="connsiteX142" fmla="*/ 2163080 w 2163080"/>
                  <a:gd name="connsiteY142" fmla="*/ 2078653 h 2082019"/>
                  <a:gd name="connsiteX143" fmla="*/ 2163080 w 2163080"/>
                  <a:gd name="connsiteY143" fmla="*/ 2082019 h 2082019"/>
                  <a:gd name="connsiteX144" fmla="*/ 499194 w 2163080"/>
                  <a:gd name="connsiteY144" fmla="*/ 2082019 h 2082019"/>
                  <a:gd name="connsiteX145" fmla="*/ 499105 w 2163080"/>
                  <a:gd name="connsiteY145" fmla="*/ 2082019 h 2082019"/>
                  <a:gd name="connsiteX146" fmla="*/ 421721 w 2163080"/>
                  <a:gd name="connsiteY146" fmla="*/ 2082019 h 2082019"/>
                  <a:gd name="connsiteX147" fmla="*/ 421721 w 2163080"/>
                  <a:gd name="connsiteY147" fmla="*/ 1864776 h 2082019"/>
                  <a:gd name="connsiteX148" fmla="*/ 327071 w 2163080"/>
                  <a:gd name="connsiteY148" fmla="*/ 1864776 h 2082019"/>
                  <a:gd name="connsiteX149" fmla="*/ 327071 w 2163080"/>
                  <a:gd name="connsiteY149" fmla="*/ 2082019 h 2082019"/>
                  <a:gd name="connsiteX150" fmla="*/ 249597 w 2163080"/>
                  <a:gd name="connsiteY150" fmla="*/ 2082019 h 2082019"/>
                  <a:gd name="connsiteX151" fmla="*/ 249597 w 2163080"/>
                  <a:gd name="connsiteY151" fmla="*/ 2082018 h 2082019"/>
                  <a:gd name="connsiteX152" fmla="*/ 163326 w 2163080"/>
                  <a:gd name="connsiteY152" fmla="*/ 2082018 h 2082019"/>
                  <a:gd name="connsiteX153" fmla="*/ 163326 w 2163080"/>
                  <a:gd name="connsiteY153" fmla="*/ 1864776 h 2082019"/>
                  <a:gd name="connsiteX154" fmla="*/ 68676 w 2163080"/>
                  <a:gd name="connsiteY154" fmla="*/ 1864776 h 2082019"/>
                  <a:gd name="connsiteX155" fmla="*/ 68676 w 2163080"/>
                  <a:gd name="connsiteY155" fmla="*/ 2082018 h 2082019"/>
                  <a:gd name="connsiteX156" fmla="*/ 0 w 2163080"/>
                  <a:gd name="connsiteY156" fmla="*/ 2082018 h 2082019"/>
                  <a:gd name="connsiteX157" fmla="*/ 0 w 2163080"/>
                  <a:gd name="connsiteY157" fmla="*/ 1070653 h 2082019"/>
                  <a:gd name="connsiteX158" fmla="*/ 0 w 2163080"/>
                  <a:gd name="connsiteY158" fmla="*/ 957871 h 2082019"/>
                  <a:gd name="connsiteX159" fmla="*/ 0 w 2163080"/>
                  <a:gd name="connsiteY159" fmla="*/ 957207 h 2082019"/>
                  <a:gd name="connsiteX160" fmla="*/ 91842 w 2163080"/>
                  <a:gd name="connsiteY160" fmla="*/ 957207 h 2082019"/>
                  <a:gd name="connsiteX161" fmla="*/ 91842 w 2163080"/>
                  <a:gd name="connsiteY161" fmla="*/ 351653 h 2082019"/>
                  <a:gd name="connsiteX162" fmla="*/ 91841 w 2163080"/>
                  <a:gd name="connsiteY162" fmla="*/ 351653 h 2082019"/>
                  <a:gd name="connsiteX163" fmla="*/ 91841 w 2163080"/>
                  <a:gd name="connsiteY163" fmla="*/ 185571 h 2082019"/>
                  <a:gd name="connsiteX164" fmla="*/ 237438 w 2163080"/>
                  <a:gd name="connsiteY164" fmla="*/ 185571 h 2082019"/>
                  <a:gd name="connsiteX165" fmla="*/ 383036 w 2163080"/>
                  <a:gd name="connsiteY165" fmla="*/ 185571 h 2082019"/>
                  <a:gd name="connsiteX166" fmla="*/ 383037 w 2163080"/>
                  <a:gd name="connsiteY166" fmla="*/ 185571 h 2082019"/>
                  <a:gd name="connsiteX167" fmla="*/ 383037 w 2163080"/>
                  <a:gd name="connsiteY167" fmla="*/ 337527 h 2082019"/>
                  <a:gd name="connsiteX168" fmla="*/ 383038 w 2163080"/>
                  <a:gd name="connsiteY168" fmla="*/ 337527 h 2082019"/>
                  <a:gd name="connsiteX169" fmla="*/ 383038 w 2163080"/>
                  <a:gd name="connsiteY169" fmla="*/ 337530 h 2082019"/>
                  <a:gd name="connsiteX170" fmla="*/ 383038 w 2163080"/>
                  <a:gd name="connsiteY170" fmla="*/ 955499 h 2082019"/>
                  <a:gd name="connsiteX171" fmla="*/ 499194 w 2163080"/>
                  <a:gd name="connsiteY171" fmla="*/ 955499 h 2082019"/>
                  <a:gd name="connsiteX172" fmla="*/ 499194 w 2163080"/>
                  <a:gd name="connsiteY172" fmla="*/ 956944 h 2082019"/>
                  <a:gd name="connsiteX173" fmla="*/ 499194 w 2163080"/>
                  <a:gd name="connsiteY173" fmla="*/ 1063497 h 2082019"/>
                  <a:gd name="connsiteX174" fmla="*/ 591966 w 2163080"/>
                  <a:gd name="connsiteY174" fmla="*/ 1063497 h 2082019"/>
                  <a:gd name="connsiteX175" fmla="*/ 591966 w 2163080"/>
                  <a:gd name="connsiteY175" fmla="*/ 185573 h 2082019"/>
                  <a:gd name="connsiteX176" fmla="*/ 591966 w 2163080"/>
                  <a:gd name="connsiteY176" fmla="*/ 150703 h 2082019"/>
                  <a:gd name="connsiteX177" fmla="*/ 591966 w 2163080"/>
                  <a:gd name="connsiteY177" fmla="*/ 1 h 2082019"/>
                  <a:gd name="connsiteX178" fmla="*/ 683756 w 2163080"/>
                  <a:gd name="connsiteY178" fmla="*/ 1 h 208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2163080" h="2082019">
                    <a:moveTo>
                      <a:pt x="1708938" y="2004560"/>
                    </a:moveTo>
                    <a:lnTo>
                      <a:pt x="1708938" y="2044384"/>
                    </a:lnTo>
                    <a:lnTo>
                      <a:pt x="2059441" y="2044384"/>
                    </a:lnTo>
                    <a:lnTo>
                      <a:pt x="2059441" y="2004560"/>
                    </a:lnTo>
                    <a:close/>
                    <a:moveTo>
                      <a:pt x="1293406" y="2004560"/>
                    </a:moveTo>
                    <a:lnTo>
                      <a:pt x="1293406" y="2044384"/>
                    </a:lnTo>
                    <a:lnTo>
                      <a:pt x="1643909" y="2044384"/>
                    </a:lnTo>
                    <a:lnTo>
                      <a:pt x="1643909" y="2004560"/>
                    </a:lnTo>
                    <a:close/>
                    <a:moveTo>
                      <a:pt x="1708938" y="1943463"/>
                    </a:moveTo>
                    <a:lnTo>
                      <a:pt x="1708938" y="1983287"/>
                    </a:lnTo>
                    <a:lnTo>
                      <a:pt x="2059441" y="1983287"/>
                    </a:lnTo>
                    <a:lnTo>
                      <a:pt x="2059441" y="1943463"/>
                    </a:lnTo>
                    <a:close/>
                    <a:moveTo>
                      <a:pt x="1293406" y="1943463"/>
                    </a:moveTo>
                    <a:lnTo>
                      <a:pt x="1293406" y="1983287"/>
                    </a:lnTo>
                    <a:lnTo>
                      <a:pt x="1643909" y="1983287"/>
                    </a:lnTo>
                    <a:lnTo>
                      <a:pt x="1643909" y="1943463"/>
                    </a:lnTo>
                    <a:close/>
                    <a:moveTo>
                      <a:pt x="1708938" y="1882367"/>
                    </a:moveTo>
                    <a:lnTo>
                      <a:pt x="1708938" y="1922191"/>
                    </a:lnTo>
                    <a:lnTo>
                      <a:pt x="2059441" y="1922191"/>
                    </a:lnTo>
                    <a:lnTo>
                      <a:pt x="2059441" y="1882367"/>
                    </a:lnTo>
                    <a:close/>
                    <a:moveTo>
                      <a:pt x="1293406" y="1882367"/>
                    </a:moveTo>
                    <a:lnTo>
                      <a:pt x="1293406" y="1922191"/>
                    </a:lnTo>
                    <a:lnTo>
                      <a:pt x="1643909" y="1922191"/>
                    </a:lnTo>
                    <a:lnTo>
                      <a:pt x="1643909" y="1882367"/>
                    </a:lnTo>
                    <a:close/>
                    <a:moveTo>
                      <a:pt x="1024178" y="1873675"/>
                    </a:moveTo>
                    <a:lnTo>
                      <a:pt x="1024178" y="1939321"/>
                    </a:lnTo>
                    <a:lnTo>
                      <a:pt x="1122274" y="1939321"/>
                    </a:lnTo>
                    <a:lnTo>
                      <a:pt x="1122274" y="1873675"/>
                    </a:lnTo>
                    <a:close/>
                    <a:moveTo>
                      <a:pt x="840577" y="1873675"/>
                    </a:moveTo>
                    <a:lnTo>
                      <a:pt x="840577" y="1939321"/>
                    </a:lnTo>
                    <a:lnTo>
                      <a:pt x="938673" y="1939321"/>
                    </a:lnTo>
                    <a:lnTo>
                      <a:pt x="938673" y="1873675"/>
                    </a:lnTo>
                    <a:close/>
                    <a:moveTo>
                      <a:pt x="656977" y="1873675"/>
                    </a:moveTo>
                    <a:lnTo>
                      <a:pt x="656977" y="1939321"/>
                    </a:lnTo>
                    <a:lnTo>
                      <a:pt x="755073" y="1939321"/>
                    </a:lnTo>
                    <a:lnTo>
                      <a:pt x="755073" y="1873675"/>
                    </a:lnTo>
                    <a:close/>
                    <a:moveTo>
                      <a:pt x="1708938" y="1821270"/>
                    </a:moveTo>
                    <a:lnTo>
                      <a:pt x="1708938" y="1861094"/>
                    </a:lnTo>
                    <a:lnTo>
                      <a:pt x="2059441" y="1861094"/>
                    </a:lnTo>
                    <a:lnTo>
                      <a:pt x="2059441" y="1821270"/>
                    </a:lnTo>
                    <a:close/>
                    <a:moveTo>
                      <a:pt x="1293406" y="1821270"/>
                    </a:moveTo>
                    <a:lnTo>
                      <a:pt x="1293406" y="1861094"/>
                    </a:lnTo>
                    <a:lnTo>
                      <a:pt x="1643909" y="1861094"/>
                    </a:lnTo>
                    <a:lnTo>
                      <a:pt x="1643909" y="1821270"/>
                    </a:lnTo>
                    <a:close/>
                    <a:moveTo>
                      <a:pt x="1024178" y="1737466"/>
                    </a:moveTo>
                    <a:lnTo>
                      <a:pt x="1024178" y="1803112"/>
                    </a:lnTo>
                    <a:lnTo>
                      <a:pt x="1122274" y="1803112"/>
                    </a:lnTo>
                    <a:lnTo>
                      <a:pt x="1122274" y="1737466"/>
                    </a:lnTo>
                    <a:close/>
                    <a:moveTo>
                      <a:pt x="840577" y="1737466"/>
                    </a:moveTo>
                    <a:lnTo>
                      <a:pt x="840577" y="1803112"/>
                    </a:lnTo>
                    <a:lnTo>
                      <a:pt x="938673" y="1803112"/>
                    </a:lnTo>
                    <a:lnTo>
                      <a:pt x="938673" y="1737466"/>
                    </a:lnTo>
                    <a:close/>
                    <a:moveTo>
                      <a:pt x="656977" y="1737466"/>
                    </a:moveTo>
                    <a:lnTo>
                      <a:pt x="656977" y="1803112"/>
                    </a:lnTo>
                    <a:lnTo>
                      <a:pt x="755073" y="1803112"/>
                    </a:lnTo>
                    <a:lnTo>
                      <a:pt x="755073" y="1737466"/>
                    </a:lnTo>
                    <a:close/>
                    <a:moveTo>
                      <a:pt x="1024178" y="1601257"/>
                    </a:moveTo>
                    <a:lnTo>
                      <a:pt x="1024178" y="1666903"/>
                    </a:lnTo>
                    <a:lnTo>
                      <a:pt x="1122274" y="1666903"/>
                    </a:lnTo>
                    <a:lnTo>
                      <a:pt x="1122274" y="1601257"/>
                    </a:lnTo>
                    <a:close/>
                    <a:moveTo>
                      <a:pt x="840577" y="1601257"/>
                    </a:moveTo>
                    <a:lnTo>
                      <a:pt x="840577" y="1666903"/>
                    </a:lnTo>
                    <a:lnTo>
                      <a:pt x="938673" y="1666903"/>
                    </a:lnTo>
                    <a:lnTo>
                      <a:pt x="938673" y="1601257"/>
                    </a:lnTo>
                    <a:close/>
                    <a:moveTo>
                      <a:pt x="656977" y="1601257"/>
                    </a:moveTo>
                    <a:lnTo>
                      <a:pt x="656977" y="1666903"/>
                    </a:lnTo>
                    <a:lnTo>
                      <a:pt x="755073" y="1666903"/>
                    </a:lnTo>
                    <a:lnTo>
                      <a:pt x="755073" y="1601257"/>
                    </a:lnTo>
                    <a:close/>
                    <a:moveTo>
                      <a:pt x="1949811" y="1437108"/>
                    </a:moveTo>
                    <a:lnTo>
                      <a:pt x="1949811" y="1502754"/>
                    </a:lnTo>
                    <a:lnTo>
                      <a:pt x="2047907" y="1502754"/>
                    </a:lnTo>
                    <a:lnTo>
                      <a:pt x="2047907" y="1437108"/>
                    </a:lnTo>
                    <a:close/>
                    <a:moveTo>
                      <a:pt x="1766210" y="1437108"/>
                    </a:moveTo>
                    <a:lnTo>
                      <a:pt x="1766210" y="1502754"/>
                    </a:lnTo>
                    <a:lnTo>
                      <a:pt x="1864306" y="1502754"/>
                    </a:lnTo>
                    <a:lnTo>
                      <a:pt x="1864306" y="1437108"/>
                    </a:lnTo>
                    <a:close/>
                    <a:moveTo>
                      <a:pt x="1582610" y="1437108"/>
                    </a:moveTo>
                    <a:lnTo>
                      <a:pt x="1582610" y="1502754"/>
                    </a:lnTo>
                    <a:lnTo>
                      <a:pt x="1680706" y="1502754"/>
                    </a:lnTo>
                    <a:lnTo>
                      <a:pt x="1680706" y="1437108"/>
                    </a:lnTo>
                    <a:close/>
                    <a:moveTo>
                      <a:pt x="1386037" y="1437108"/>
                    </a:moveTo>
                    <a:lnTo>
                      <a:pt x="1386037" y="1502754"/>
                    </a:lnTo>
                    <a:lnTo>
                      <a:pt x="1484133" y="1502754"/>
                    </a:lnTo>
                    <a:lnTo>
                      <a:pt x="1484133" y="1437108"/>
                    </a:lnTo>
                    <a:close/>
                    <a:moveTo>
                      <a:pt x="1202437" y="1437108"/>
                    </a:moveTo>
                    <a:lnTo>
                      <a:pt x="1202437" y="1502754"/>
                    </a:lnTo>
                    <a:lnTo>
                      <a:pt x="1300533" y="1502754"/>
                    </a:lnTo>
                    <a:lnTo>
                      <a:pt x="1300533" y="1437108"/>
                    </a:lnTo>
                    <a:close/>
                    <a:moveTo>
                      <a:pt x="1024178" y="1437108"/>
                    </a:moveTo>
                    <a:lnTo>
                      <a:pt x="1024178" y="1502754"/>
                    </a:lnTo>
                    <a:lnTo>
                      <a:pt x="1122274" y="1502754"/>
                    </a:lnTo>
                    <a:lnTo>
                      <a:pt x="1122274" y="1437108"/>
                    </a:lnTo>
                    <a:close/>
                    <a:moveTo>
                      <a:pt x="840577" y="1437108"/>
                    </a:moveTo>
                    <a:lnTo>
                      <a:pt x="840577" y="1502754"/>
                    </a:lnTo>
                    <a:lnTo>
                      <a:pt x="938673" y="1502754"/>
                    </a:lnTo>
                    <a:lnTo>
                      <a:pt x="938673" y="1437108"/>
                    </a:lnTo>
                    <a:close/>
                    <a:moveTo>
                      <a:pt x="656977" y="1437108"/>
                    </a:moveTo>
                    <a:lnTo>
                      <a:pt x="656977" y="1502754"/>
                    </a:lnTo>
                    <a:lnTo>
                      <a:pt x="755073" y="1502754"/>
                    </a:lnTo>
                    <a:lnTo>
                      <a:pt x="755073" y="1437108"/>
                    </a:lnTo>
                    <a:close/>
                    <a:moveTo>
                      <a:pt x="1037978" y="331011"/>
                    </a:moveTo>
                    <a:lnTo>
                      <a:pt x="1037978" y="465308"/>
                    </a:lnTo>
                    <a:lnTo>
                      <a:pt x="1059098" y="468502"/>
                    </a:lnTo>
                    <a:cubicBezTo>
                      <a:pt x="1105963" y="483078"/>
                      <a:pt x="1143941" y="517827"/>
                      <a:pt x="1162875" y="562591"/>
                    </a:cubicBezTo>
                    <a:lnTo>
                      <a:pt x="1173239" y="613926"/>
                    </a:lnTo>
                    <a:lnTo>
                      <a:pt x="1175942" y="613926"/>
                    </a:lnTo>
                    <a:lnTo>
                      <a:pt x="1175942" y="627317"/>
                    </a:lnTo>
                    <a:lnTo>
                      <a:pt x="1175943" y="627321"/>
                    </a:lnTo>
                    <a:lnTo>
                      <a:pt x="1175942" y="1063497"/>
                    </a:lnTo>
                    <a:lnTo>
                      <a:pt x="1283069" y="1063497"/>
                    </a:lnTo>
                    <a:lnTo>
                      <a:pt x="1283069" y="627216"/>
                    </a:lnTo>
                    <a:cubicBezTo>
                      <a:pt x="1283069" y="558334"/>
                      <a:pt x="1324949" y="499233"/>
                      <a:pt x="1384635" y="473988"/>
                    </a:cubicBezTo>
                    <a:lnTo>
                      <a:pt x="1437863" y="463242"/>
                    </a:lnTo>
                    <a:lnTo>
                      <a:pt x="1437863" y="331011"/>
                    </a:lnTo>
                    <a:close/>
                    <a:moveTo>
                      <a:pt x="785279" y="331011"/>
                    </a:moveTo>
                    <a:lnTo>
                      <a:pt x="785279" y="1063497"/>
                    </a:lnTo>
                    <a:lnTo>
                      <a:pt x="843351" y="1063497"/>
                    </a:lnTo>
                    <a:lnTo>
                      <a:pt x="843351" y="627321"/>
                    </a:lnTo>
                    <a:cubicBezTo>
                      <a:pt x="843351" y="558439"/>
                      <a:pt x="885231" y="499339"/>
                      <a:pt x="944917" y="474094"/>
                    </a:cubicBezTo>
                    <a:lnTo>
                      <a:pt x="996379" y="463704"/>
                    </a:lnTo>
                    <a:lnTo>
                      <a:pt x="996379" y="331011"/>
                    </a:lnTo>
                    <a:close/>
                    <a:moveTo>
                      <a:pt x="683756" y="0"/>
                    </a:moveTo>
                    <a:lnTo>
                      <a:pt x="785279" y="0"/>
                    </a:lnTo>
                    <a:lnTo>
                      <a:pt x="785279" y="1"/>
                    </a:lnTo>
                    <a:lnTo>
                      <a:pt x="785279" y="150699"/>
                    </a:lnTo>
                    <a:lnTo>
                      <a:pt x="785279" y="150703"/>
                    </a:lnTo>
                    <a:lnTo>
                      <a:pt x="785279" y="185573"/>
                    </a:lnTo>
                    <a:lnTo>
                      <a:pt x="785279" y="268612"/>
                    </a:lnTo>
                    <a:lnTo>
                      <a:pt x="1437863" y="268612"/>
                    </a:lnTo>
                    <a:lnTo>
                      <a:pt x="1437863" y="268180"/>
                    </a:lnTo>
                    <a:lnTo>
                      <a:pt x="1479462" y="268180"/>
                    </a:lnTo>
                    <a:lnTo>
                      <a:pt x="1479462" y="466997"/>
                    </a:lnTo>
                    <a:lnTo>
                      <a:pt x="1514095" y="473988"/>
                    </a:lnTo>
                    <a:cubicBezTo>
                      <a:pt x="1558860" y="492922"/>
                      <a:pt x="1593608" y="530900"/>
                      <a:pt x="1608185" y="577765"/>
                    </a:cubicBezTo>
                    <a:lnTo>
                      <a:pt x="1613636" y="613821"/>
                    </a:lnTo>
                    <a:lnTo>
                      <a:pt x="1615660" y="613821"/>
                    </a:lnTo>
                    <a:lnTo>
                      <a:pt x="1615660" y="627210"/>
                    </a:lnTo>
                    <a:lnTo>
                      <a:pt x="1615661" y="627216"/>
                    </a:lnTo>
                    <a:lnTo>
                      <a:pt x="1615660" y="1063497"/>
                    </a:lnTo>
                    <a:lnTo>
                      <a:pt x="2163080" y="1063497"/>
                    </a:lnTo>
                    <a:lnTo>
                      <a:pt x="2163080" y="1184656"/>
                    </a:lnTo>
                    <a:lnTo>
                      <a:pt x="2163080" y="1530190"/>
                    </a:lnTo>
                    <a:lnTo>
                      <a:pt x="2163080" y="2078653"/>
                    </a:lnTo>
                    <a:lnTo>
                      <a:pt x="2163080" y="2082019"/>
                    </a:lnTo>
                    <a:lnTo>
                      <a:pt x="499194" y="2082019"/>
                    </a:lnTo>
                    <a:lnTo>
                      <a:pt x="499105" y="2082019"/>
                    </a:lnTo>
                    <a:lnTo>
                      <a:pt x="421721" y="2082019"/>
                    </a:lnTo>
                    <a:lnTo>
                      <a:pt x="421721" y="1864776"/>
                    </a:lnTo>
                    <a:lnTo>
                      <a:pt x="327071" y="1864776"/>
                    </a:lnTo>
                    <a:lnTo>
                      <a:pt x="327071" y="2082019"/>
                    </a:lnTo>
                    <a:lnTo>
                      <a:pt x="249597" y="2082019"/>
                    </a:lnTo>
                    <a:lnTo>
                      <a:pt x="249597" y="2082018"/>
                    </a:lnTo>
                    <a:lnTo>
                      <a:pt x="163326" y="2082018"/>
                    </a:lnTo>
                    <a:lnTo>
                      <a:pt x="163326" y="1864776"/>
                    </a:lnTo>
                    <a:lnTo>
                      <a:pt x="68676" y="1864776"/>
                    </a:lnTo>
                    <a:lnTo>
                      <a:pt x="68676" y="2082018"/>
                    </a:lnTo>
                    <a:lnTo>
                      <a:pt x="0" y="2082018"/>
                    </a:lnTo>
                    <a:lnTo>
                      <a:pt x="0" y="1070653"/>
                    </a:lnTo>
                    <a:lnTo>
                      <a:pt x="0" y="957871"/>
                    </a:lnTo>
                    <a:lnTo>
                      <a:pt x="0" y="957207"/>
                    </a:lnTo>
                    <a:lnTo>
                      <a:pt x="91842" y="957207"/>
                    </a:lnTo>
                    <a:lnTo>
                      <a:pt x="91842" y="351653"/>
                    </a:lnTo>
                    <a:lnTo>
                      <a:pt x="91841" y="351653"/>
                    </a:lnTo>
                    <a:lnTo>
                      <a:pt x="91841" y="185571"/>
                    </a:lnTo>
                    <a:lnTo>
                      <a:pt x="237438" y="185571"/>
                    </a:lnTo>
                    <a:lnTo>
                      <a:pt x="383036" y="185571"/>
                    </a:lnTo>
                    <a:lnTo>
                      <a:pt x="383037" y="185571"/>
                    </a:lnTo>
                    <a:lnTo>
                      <a:pt x="383037" y="337527"/>
                    </a:lnTo>
                    <a:lnTo>
                      <a:pt x="383038" y="337527"/>
                    </a:lnTo>
                    <a:lnTo>
                      <a:pt x="383038" y="337530"/>
                    </a:lnTo>
                    <a:lnTo>
                      <a:pt x="383038" y="955499"/>
                    </a:lnTo>
                    <a:lnTo>
                      <a:pt x="499194" y="955499"/>
                    </a:lnTo>
                    <a:lnTo>
                      <a:pt x="499194" y="956944"/>
                    </a:lnTo>
                    <a:lnTo>
                      <a:pt x="499194" y="1063497"/>
                    </a:lnTo>
                    <a:lnTo>
                      <a:pt x="591966" y="1063497"/>
                    </a:lnTo>
                    <a:lnTo>
                      <a:pt x="591966" y="185573"/>
                    </a:lnTo>
                    <a:lnTo>
                      <a:pt x="591966" y="150703"/>
                    </a:lnTo>
                    <a:lnTo>
                      <a:pt x="591966" y="1"/>
                    </a:lnTo>
                    <a:lnTo>
                      <a:pt x="68375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xmlns="" id="{EEDBBC5E-70ED-4907-9F5E-D60E26461F34}"/>
                </a:ext>
              </a:extLst>
            </p:cNvPr>
            <p:cNvGrpSpPr/>
            <p:nvPr/>
          </p:nvGrpSpPr>
          <p:grpSpPr>
            <a:xfrm>
              <a:off x="366093" y="1012567"/>
              <a:ext cx="3326125" cy="678692"/>
              <a:chOff x="803640" y="3362835"/>
              <a:chExt cx="2059657" cy="67869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F1BE7D9-B463-485D-A692-CCFE0D13288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Паспорт счётчика, </a:t>
                </a:r>
                <a:r>
                  <a:rPr lang="ru-RU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межповерочный</a:t>
                </a: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интервал, корректность монтажа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72245DE-C143-45FF-AE7C-19DB013C781C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ko-KR" sz="1400" b="1" dirty="0">
                    <a:solidFill>
                      <a:srgbClr val="404040"/>
                    </a:solidFill>
                    <a:cs typeface="Arial" pitchFamily="34" charset="0"/>
                  </a:rPr>
                  <a:t>Горячее водоснабжение</a:t>
                </a:r>
                <a:endParaRPr lang="ko-KR" altLang="en-US" sz="1400" b="1" dirty="0">
                  <a:solidFill>
                    <a:srgbClr val="40404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F9041D32-0F7F-4764-9317-A51AB7F7D920}"/>
                </a:ext>
              </a:extLst>
            </p:cNvPr>
            <p:cNvGrpSpPr/>
            <p:nvPr/>
          </p:nvGrpSpPr>
          <p:grpSpPr>
            <a:xfrm>
              <a:off x="1064013" y="3525364"/>
              <a:ext cx="942887" cy="792088"/>
              <a:chOff x="1104196" y="3112135"/>
              <a:chExt cx="942887" cy="792088"/>
            </a:xfrm>
            <a:solidFill>
              <a:srgbClr val="9C2B25"/>
            </a:solidFill>
          </p:grpSpPr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xmlns="" id="{4195EBF1-D735-4D66-80ED-6FA90C9020A1}"/>
                  </a:ext>
                </a:extLst>
              </p:cNvPr>
              <p:cNvSpPr/>
              <p:nvPr/>
            </p:nvSpPr>
            <p:spPr>
              <a:xfrm>
                <a:off x="1179595" y="3112135"/>
                <a:ext cx="792088" cy="7920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" b="1" dirty="0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7B5FEB8-5230-49B1-9D4D-38FE98CA93A6}"/>
                  </a:ext>
                </a:extLst>
              </p:cNvPr>
              <p:cNvSpPr txBox="1"/>
              <p:nvPr/>
            </p:nvSpPr>
            <p:spPr>
              <a:xfrm>
                <a:off x="1104196" y="3382963"/>
                <a:ext cx="94288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b="1" dirty="0">
                    <a:solidFill>
                      <a:schemeClr val="bg1"/>
                    </a:solidFill>
                  </a:rPr>
                  <a:t>ОТОПЛЕНИЕ</a:t>
                </a: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E01EAE45-B015-46D5-965B-1B4AAA165142}"/>
                </a:ext>
              </a:extLst>
            </p:cNvPr>
            <p:cNvGrpSpPr/>
            <p:nvPr/>
          </p:nvGrpSpPr>
          <p:grpSpPr>
            <a:xfrm>
              <a:off x="7142482" y="2344807"/>
              <a:ext cx="942887" cy="792088"/>
              <a:chOff x="7745201" y="2511984"/>
              <a:chExt cx="942887" cy="792088"/>
            </a:xfrm>
            <a:solidFill>
              <a:srgbClr val="9C2B25"/>
            </a:solidFill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xmlns="" id="{BFDEA850-18DB-4CDF-B652-05EBE9AC1E97}"/>
                  </a:ext>
                </a:extLst>
              </p:cNvPr>
              <p:cNvSpPr/>
              <p:nvPr/>
            </p:nvSpPr>
            <p:spPr>
              <a:xfrm>
                <a:off x="7820600" y="2511984"/>
                <a:ext cx="792088" cy="7920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D54ADA0-2556-4CD4-858C-80A79285FF4F}"/>
                  </a:ext>
                </a:extLst>
              </p:cNvPr>
              <p:cNvSpPr txBox="1"/>
              <p:nvPr/>
            </p:nvSpPr>
            <p:spPr>
              <a:xfrm>
                <a:off x="7745201" y="2799649"/>
                <a:ext cx="9428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</a:rPr>
                  <a:t>ВЕНТИЛЯЦИЯ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C2A1647-EB86-4DEE-B606-15CAC79C73EB}"/>
                </a:ext>
              </a:extLst>
            </p:cNvPr>
            <p:cNvSpPr txBox="1"/>
            <p:nvPr/>
          </p:nvSpPr>
          <p:spPr>
            <a:xfrm>
              <a:off x="1014195" y="185009"/>
              <a:ext cx="3967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Требования к Индивидуальным Приборам Учёта 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4438"/>
              <a:ext cx="9144000" cy="515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F1BE7D9-B463-485D-A692-CCFE0D13288A}"/>
                </a:ext>
              </a:extLst>
            </p:cNvPr>
            <p:cNvSpPr txBox="1"/>
            <p:nvPr/>
          </p:nvSpPr>
          <p:spPr>
            <a:xfrm>
              <a:off x="53984" y="2741447"/>
              <a:ext cx="2860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Паспорт счётчика, </a:t>
              </a:r>
              <a:r>
                <a:rPr lang="ru-RU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межповерочный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интервал, корректность монтажа,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типовой проект (новое подключение)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6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63034" y="185009"/>
            <a:ext cx="7899723" cy="4258949"/>
            <a:chOff x="763034" y="185009"/>
            <a:chExt cx="7899723" cy="42589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C2A1647-EB86-4DEE-B606-15CAC79C73EB}"/>
                </a:ext>
              </a:extLst>
            </p:cNvPr>
            <p:cNvSpPr txBox="1"/>
            <p:nvPr/>
          </p:nvSpPr>
          <p:spPr>
            <a:xfrm>
              <a:off x="1014195" y="185009"/>
              <a:ext cx="1172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Паспорт ИПУ</a:t>
              </a:r>
            </a:p>
          </p:txBody>
        </p:sp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xmlns="" id="{DF53E99B-EB5C-4F39-8627-7A4B90BF9E2D}"/>
                </a:ext>
              </a:extLst>
            </p:cNvPr>
            <p:cNvGrpSpPr/>
            <p:nvPr/>
          </p:nvGrpSpPr>
          <p:grpSpPr>
            <a:xfrm>
              <a:off x="1022316" y="2625822"/>
              <a:ext cx="3264958" cy="1818136"/>
              <a:chOff x="-548507" y="477868"/>
              <a:chExt cx="11570449" cy="6357177"/>
            </a:xfrm>
          </p:grpSpPr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xmlns="" id="{F28852A3-5375-4EEC-9E29-9643FCF604C9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8">
                <a:extLst>
                  <a:ext uri="{FF2B5EF4-FFF2-40B4-BE49-F238E27FC236}">
                    <a16:creationId xmlns:a16="http://schemas.microsoft.com/office/drawing/2014/main" xmlns="" id="{D3540B61-E964-4FA6-BFF0-6DF55C8371B1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9">
                <a:extLst>
                  <a:ext uri="{FF2B5EF4-FFF2-40B4-BE49-F238E27FC236}">
                    <a16:creationId xmlns:a16="http://schemas.microsoft.com/office/drawing/2014/main" xmlns="" id="{416BC11E-15E6-464C-8CB1-E9722CE8BA9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0">
                <a:extLst>
                  <a:ext uri="{FF2B5EF4-FFF2-40B4-BE49-F238E27FC236}">
                    <a16:creationId xmlns:a16="http://schemas.microsoft.com/office/drawing/2014/main" xmlns="" id="{99EAE0E3-2EAF-4822-ABEE-AA0989843956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21">
                <a:extLst>
                  <a:ext uri="{FF2B5EF4-FFF2-40B4-BE49-F238E27FC236}">
                    <a16:creationId xmlns:a16="http://schemas.microsoft.com/office/drawing/2014/main" xmlns="" id="{335ED4B6-79BA-495C-952A-F325611AAE62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oup 22">
                <a:extLst>
                  <a:ext uri="{FF2B5EF4-FFF2-40B4-BE49-F238E27FC236}">
                    <a16:creationId xmlns:a16="http://schemas.microsoft.com/office/drawing/2014/main" xmlns="" id="{04305980-5073-489D-88E6-3C4206CB97C8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63" name="Rectangle: Rounded Corners 27">
                  <a:extLst>
                    <a:ext uri="{FF2B5EF4-FFF2-40B4-BE49-F238E27FC236}">
                      <a16:creationId xmlns:a16="http://schemas.microsoft.com/office/drawing/2014/main" xmlns="" id="{05FE3BAB-67AA-4A93-A378-A96C2DE64C9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28">
                  <a:extLst>
                    <a:ext uri="{FF2B5EF4-FFF2-40B4-BE49-F238E27FC236}">
                      <a16:creationId xmlns:a16="http://schemas.microsoft.com/office/drawing/2014/main" xmlns="" id="{BEB7959B-03BC-409F-8210-282B6E88A9F1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23">
                <a:extLst>
                  <a:ext uri="{FF2B5EF4-FFF2-40B4-BE49-F238E27FC236}">
                    <a16:creationId xmlns:a16="http://schemas.microsoft.com/office/drawing/2014/main" xmlns="" id="{8674A0E0-9FEF-4973-9334-6EF05A29FAEC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1" name="Rectangle: Rounded Corners 25">
                  <a:extLst>
                    <a:ext uri="{FF2B5EF4-FFF2-40B4-BE49-F238E27FC236}">
                      <a16:creationId xmlns:a16="http://schemas.microsoft.com/office/drawing/2014/main" xmlns="" id="{2D8E9D11-0FAD-4785-BD88-41C264547F0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26">
                  <a:extLst>
                    <a:ext uri="{FF2B5EF4-FFF2-40B4-BE49-F238E27FC236}">
                      <a16:creationId xmlns:a16="http://schemas.microsoft.com/office/drawing/2014/main" xmlns="" id="{15499783-0771-4627-A237-65C6F3F96B89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0" name="Freeform: Shape 24">
                <a:extLst>
                  <a:ext uri="{FF2B5EF4-FFF2-40B4-BE49-F238E27FC236}">
                    <a16:creationId xmlns:a16="http://schemas.microsoft.com/office/drawing/2014/main" xmlns="" id="{570999E2-58FA-43E3-BCE2-4FACB83866A6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545838" y="2795434"/>
              <a:ext cx="3922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ФГИС «АРШИН» (ФГИС Росстандарта)</a:t>
              </a:r>
            </a:p>
            <a:p>
              <a:endParaRPr lang="ru-RU" dirty="0"/>
            </a:p>
          </p:txBody>
        </p:sp>
        <p:sp>
          <p:nvSpPr>
            <p:cNvPr id="17" name="AutoShape 2" descr="Счетчик воды универсальный Valtec VLF-15U-L.80 (80 мм, без кмч) - купить в  Группа компаний ЮДИС, цена на Мегамаркет"/>
            <p:cNvSpPr>
              <a:spLocks noChangeAspect="1" noChangeArrowheads="1"/>
            </p:cNvSpPr>
            <p:nvPr/>
          </p:nvSpPr>
          <p:spPr bwMode="auto">
            <a:xfrm>
              <a:off x="793676" y="1059582"/>
              <a:ext cx="2059851" cy="145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5101" y="631258"/>
              <a:ext cx="2434884" cy="171560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0904" y="1017024"/>
              <a:ext cx="2461853" cy="17736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D848463-AA7E-4847-A9A6-42B6EB431505}"/>
                </a:ext>
              </a:extLst>
            </p:cNvPr>
            <p:cNvSpPr txBox="1"/>
            <p:nvPr/>
          </p:nvSpPr>
          <p:spPr>
            <a:xfrm>
              <a:off x="767724" y="988358"/>
              <a:ext cx="3668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Бумажные паспорта у абонента</a:t>
              </a:r>
            </a:p>
            <a:p>
              <a:endParaRPr lang="ru-RU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E42AB94-C081-47F6-9CD7-52AB1B81E535}"/>
                </a:ext>
              </a:extLst>
            </p:cNvPr>
            <p:cNvSpPr txBox="1"/>
            <p:nvPr/>
          </p:nvSpPr>
          <p:spPr>
            <a:xfrm>
              <a:off x="763034" y="1319095"/>
              <a:ext cx="3524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Абонент обязан иметь паспорт на ИПУ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242E4D7-9C3C-4037-8B9E-E0B19E2023B4}"/>
                </a:ext>
              </a:extLst>
            </p:cNvPr>
            <p:cNvSpPr txBox="1"/>
            <p:nvPr/>
          </p:nvSpPr>
          <p:spPr>
            <a:xfrm>
              <a:off x="4566549" y="3244154"/>
              <a:ext cx="3985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 случает потери документов есть возможность проверить данные в онлайн системе, однако это не отменяет оформление двухстороннего акта и физической сверки данных о ИПУ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5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8876"/>
            <a:ext cx="9144000" cy="5152376"/>
            <a:chOff x="0" y="-8876"/>
            <a:chExt cx="9144000" cy="515237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2F40D0C0-2ADB-4B8E-98C1-D8111C14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32" y="211921"/>
              <a:ext cx="3472933" cy="459061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C2A1647-EB86-4DEE-B606-15CAC79C73EB}"/>
                </a:ext>
              </a:extLst>
            </p:cNvPr>
            <p:cNvSpPr txBox="1"/>
            <p:nvPr/>
          </p:nvSpPr>
          <p:spPr>
            <a:xfrm>
              <a:off x="1014195" y="185009"/>
              <a:ext cx="4068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Проблемы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</a:rPr>
                <a:t>с Индивидуальными Приборами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Учёта 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7F28AAE3-0140-4BAB-95A3-CB2FE293FBD4}"/>
                </a:ext>
              </a:extLst>
            </p:cNvPr>
            <p:cNvGrpSpPr/>
            <p:nvPr/>
          </p:nvGrpSpPr>
          <p:grpSpPr>
            <a:xfrm>
              <a:off x="6436921" y="3578030"/>
              <a:ext cx="2682273" cy="815004"/>
              <a:chOff x="413932" y="829258"/>
              <a:chExt cx="2682273" cy="81500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13932" y="829258"/>
                <a:ext cx="268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Проблемы доступа к ИПУ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3932" y="1111556"/>
                <a:ext cx="21852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-устаревшие технические решения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3932" y="1250951"/>
                <a:ext cx="191590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-незаконные перепланировки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3932" y="1390346"/>
                <a:ext cx="23038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 осведомлённость собственников</a:t>
                </a: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495AFA74-DDE0-426A-8FA0-4AC4EE873573}"/>
                </a:ext>
              </a:extLst>
            </p:cNvPr>
            <p:cNvGrpSpPr/>
            <p:nvPr/>
          </p:nvGrpSpPr>
          <p:grpSpPr>
            <a:xfrm>
              <a:off x="5284527" y="2490715"/>
              <a:ext cx="3024336" cy="1026006"/>
              <a:chOff x="5076056" y="829258"/>
              <a:chExt cx="3024336" cy="102600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76056" y="829258"/>
                <a:ext cx="2512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Неправильный монтаж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76056" y="1115161"/>
                <a:ext cx="247215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-установка ИПУ ГВС в обратную сторону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76056" y="1278183"/>
                <a:ext cx="302433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/>
                  <a:t>- Нарушена схема установки датчиков термосопротивления на прямом и обратном трубопроводе ИПУ отопления и вентиляции 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03AB8F0B-CAFA-4F0E-8633-DBA557B3747A}"/>
                </a:ext>
              </a:extLst>
            </p:cNvPr>
            <p:cNvGrpSpPr/>
            <p:nvPr/>
          </p:nvGrpSpPr>
          <p:grpSpPr>
            <a:xfrm>
              <a:off x="3513118" y="670167"/>
              <a:ext cx="3642151" cy="989722"/>
              <a:chOff x="390658" y="2654148"/>
              <a:chExt cx="3642151" cy="98972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90658" y="2654148"/>
                <a:ext cx="3642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Некорректная передача показаний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0658" y="2950811"/>
                <a:ext cx="252024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-отправка показаний на неверный адрес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7052" y="3097192"/>
                <a:ext cx="222849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-неправильное заполнение формы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0658" y="3243573"/>
                <a:ext cx="27382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 соблюдение сроков отправки показаний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0658" y="3389954"/>
                <a:ext cx="19928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 верная единица измерений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FF4FB68-6C32-48D9-B2F9-4CCD48AE539E}"/>
                </a:ext>
              </a:extLst>
            </p:cNvPr>
            <p:cNvGrpSpPr/>
            <p:nvPr/>
          </p:nvGrpSpPr>
          <p:grpSpPr>
            <a:xfrm>
              <a:off x="4487129" y="1721197"/>
              <a:ext cx="4107278" cy="708210"/>
              <a:chOff x="4716016" y="2705405"/>
              <a:chExt cx="4107278" cy="7082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16016" y="2705405"/>
                <a:ext cx="410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Неверный запрос в адрес предприятия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16016" y="2995800"/>
                <a:ext cx="17347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-неинформативный запрос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16016" y="3159699"/>
                <a:ext cx="173957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-обращение от арендатора</a:t>
                </a:r>
              </a:p>
            </p:txBody>
          </p:sp>
        </p:grp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xmlns="" id="{9AF21EEC-037A-488F-A2DB-3F1E9E35B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8876"/>
              <a:ext cx="9144000" cy="515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3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36720" y="3665428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404040"/>
                </a:solidFill>
                <a:latin typeface="+mn-lt"/>
                <a:cs typeface="Times New Roman" pitchFamily="18" charset="0"/>
              </a:rPr>
              <a:t>Почта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404040"/>
                </a:solidFill>
                <a:latin typeface="+mn-lt"/>
                <a:cs typeface="Times New Roman" pitchFamily="18" charset="0"/>
              </a:rPr>
              <a:t>AksenovaEI@gptek.spb.ru</a:t>
            </a:r>
            <a:endParaRPr lang="ru-RU" sz="1400" b="1" dirty="0">
              <a:solidFill>
                <a:srgbClr val="40404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72400" y="4731531"/>
            <a:ext cx="1008112" cy="43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4973" y="915566"/>
            <a:ext cx="4274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99" b="20202"/>
          <a:stretch/>
        </p:blipFill>
        <p:spPr>
          <a:xfrm>
            <a:off x="1779484" y="1580308"/>
            <a:ext cx="2792516" cy="315168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FC2F7B-6A54-436A-98DC-15CBB530A863}"/>
              </a:ext>
            </a:extLst>
          </p:cNvPr>
          <p:cNvSpPr/>
          <p:nvPr/>
        </p:nvSpPr>
        <p:spPr>
          <a:xfrm>
            <a:off x="3851920" y="3867894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59461D-B08C-41CD-940C-DC77D6C81A5D}"/>
              </a:ext>
            </a:extLst>
          </p:cNvPr>
          <p:cNvSpPr txBox="1"/>
          <p:nvPr/>
        </p:nvSpPr>
        <p:spPr>
          <a:xfrm>
            <a:off x="4236720" y="234091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Аксёнова Екатерина Игоревна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3D367-29BB-4C55-B45D-C0373901EE66}"/>
              </a:ext>
            </a:extLst>
          </p:cNvPr>
          <p:cNvSpPr txBox="1"/>
          <p:nvPr/>
        </p:nvSpPr>
        <p:spPr>
          <a:xfrm>
            <a:off x="4236720" y="2873343"/>
            <a:ext cx="317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Ведущий инженер отдела по работе с абонентами Северного района Филиала «Энергосбыт»</a:t>
            </a:r>
          </a:p>
        </p:txBody>
      </p:sp>
    </p:spTree>
    <p:extLst>
      <p:ext uri="{BB962C8B-B14F-4D97-AF65-F5344CB8AC3E}">
        <p14:creationId xmlns:p14="http://schemas.microsoft.com/office/powerpoint/2010/main" val="23536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409</Words>
  <Application>Microsoft Office PowerPoint</Application>
  <PresentationFormat>Экран (16:9)</PresentationFormat>
  <Paragraphs>104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Times New Roman</vt:lpstr>
      <vt:lpstr>Тема Office</vt:lpstr>
      <vt:lpstr>Проблемы коммерческого учёта тепловой энергии нежилых помещений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плана первоочередных мероприятий  по восстановлению финансовой сбалансированности  предприятия</dc:title>
  <dc:creator>Стельмах Тарас Дмитриевич</dc:creator>
  <cp:lastModifiedBy>Аксенова Екатерина Игоревна</cp:lastModifiedBy>
  <cp:revision>151</cp:revision>
  <dcterms:created xsi:type="dcterms:W3CDTF">2019-09-25T08:13:37Z</dcterms:created>
  <dcterms:modified xsi:type="dcterms:W3CDTF">2024-04-19T06:52:26Z</dcterms:modified>
</cp:coreProperties>
</file>