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9"/>
  </p:notesMasterIdLst>
  <p:sldIdLst>
    <p:sldId id="308" r:id="rId2"/>
    <p:sldId id="315" r:id="rId3"/>
    <p:sldId id="345" r:id="rId4"/>
    <p:sldId id="346" r:id="rId5"/>
    <p:sldId id="348" r:id="rId6"/>
    <p:sldId id="347" r:id="rId7"/>
    <p:sldId id="349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A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0230" autoAdjust="0"/>
  </p:normalViewPr>
  <p:slideViewPr>
    <p:cSldViewPr>
      <p:cViewPr>
        <p:scale>
          <a:sx n="100" d="100"/>
          <a:sy n="100" d="100"/>
        </p:scale>
        <p:origin x="-192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2B2D1-5113-49A4-BD4F-AB43E799CB72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4C56-D681-41DC-AC59-C7A4BD76F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9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985-BFE0-4C64-B0A4-67FB01039FEB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55F2-3213-40EE-B7EC-ACF5D30EDEFB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C320-A147-470B-B929-CE52F40DDBF7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09FC-006B-41E4-BDDD-61756C195C41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FCA-93F0-4FEB-B9EB-E48A42C7F82F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B63B-96DA-4017-8E27-52B7805B947C}" type="datetime1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CA53-D544-4F3A-81AC-4613B504795E}" type="datetime1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5F4-DC78-4AD7-8375-10D69FC8DFBA}" type="datetime1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B121-4DCD-4D0E-92C6-0CB60D739AC2}" type="datetime1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2903-B0B9-47A8-88B1-DDF5652BCC58}" type="datetime1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3757-D55C-4085-803D-CE6E91230DA1}" type="datetime1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77E43F-EABC-454C-83FD-026139459449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250"/>
                    </a14:imgEffect>
                    <a14:imgEffect>
                      <a14:saturation sat="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</a:t>
            </a: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реалии развития коммерческого учета тепловой энергии в МКД.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01000" cy="59375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23.11.2009 N 261-ФЗ (ред. от 14.07.2022)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энергосбережении и о повышении энергетической эффективности и о внесении изменений в отдельные законодательные акты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Обеспечение учета используемых энергетических ресурсов и применения приборов учета используемых энергетических ресурсов при осуществлении расчетов за энергетические ресурсы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Производимые, передаваемые, потребляемые энергетические ресурсы подлежат обязательному учету с применением приборов учета используемых энергетических ресурсов. Требования настоящей статьи в части организации учета используемых энергетических ресурсов распространяются на объекты, подключенные к электрическим сетям централизованного электроснабжения, и (или) системам централизованного теплоснабжения, и (или) системам централизованного водоснабжения, и (или) системам централизованного газоснабжения, и (или) иным системам централизованного снабжения энергетическими ресурсами. Если иные требования к местам установки приборов учета используемых энергетических ресурсов не установлены настоящим Федеральным законом, другими федеральными законами, иными нормативными правовыми актами Российской Федерации, исполнение требований настоящей статьи в части организации учета используемых энергетических ресурсов применительно к объектам, подключенным к системам централизованного снабжения соответствующим энергетическим ресурсом, должно обеспечивать учет используемых энергетических ресурсов в местах подключения указанных объектов к таким системам либо применительно к объектам, используемым для передачи энергетических ресурсов, в местах подключения смежных объектов, используемых для передачи энергетических ресурсов и принадлежащих на праве собственности или ином предусмотренном законодательством Российской Федерации основании разным лицам.</a:t>
            </a:r>
            <a:endParaRPr lang="ru-RU" sz="2300" b="1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0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Миф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пропагандирующий идею отсутствия обязанности собственников помещений оплачивать установку общедомовых приборов учета. По мнению сторонников рассматриваемой лжетеории, общедомовые приборы учета обязаны установить либо РСО, либо УО/ТСЖ/ЖСК, при этом все расходы по установке ОПУ указанные лица должны нести самостоятельно, возложения таких расходов на собственников помещений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лжетеоретики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допускают. 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лжетеории: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Федерального закона от 23.11.2009 № 261-ФЗ (далее – Закон 261-ФЗ) устанавливает обязанность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(далее – РСО) «осуществлять деятельность по установке, замене, эксплуатации приборов учета используемых энергетических ресурсов, снабжение которыми или передачу которых они осуществляют» и «совершить действия по оснащению приборами учета используемых энергетических ресурсов, снабжение которыми и передачу которых указанные организации осуществляют, объектов, инженерно-техническое оборудование которых непосредственно присоединено к принадлежащим им сетям инженерно-технического обеспечения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оснащены приборами учета используемых энергетических ресурсов в установленный срок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законе нет прямого указания на то, что собственника можно принудить установить индивидуальный прибор учета. С точки зрения действующих норм права, возможность принудить собственника установить прибор учета выглядит неоднозначно. Ответ на подобный вопрос должен дать суд. Судебная практика о возложении на собственника обязанности установить индивидуальный прибор учета в России существует, но речь идет об единичных случаях. Однако есть способы подтолкнуть собственника к добровольной установке прибора учета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Препятствия к установке приборов учета энергоресурсов: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12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268760"/>
            <a:ext cx="8208912" cy="4857403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Расчёты за коммунальные ресурсы должны вестись исходя из показаний приборов учёта. Но жители домов не обязаны передавать исполнителю услуг данные счётчиков, и это негативно влияет на корректность расчётов, в том числе за ресурсы на содержание общего имущества ((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«к(1)» п. 33 ПП РФ № 354). Те, кто таким правом не пользуется, получают счета, где объём ресурса за период равен среднемесячному потреблению, а спустя 3 месяца после передачи последних показаний объём рассчитывается исходя из норматива потребления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«б» п. 59, п. 60 ПП РФ № 354).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законодательном уровне не закреплено, что потребители обязаны оснащать свои квартиры «умными» счётчиками. Нет такой обязанности и при проведении капитального ремонта или реконструкции многоквартирного дома.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управляющая домом организация или ТСЖ пришли к выводу, что внедрение в доме автоматизированной системы учёта ресурсов поможет существенно снизить объёмы КР на СОИ и бороться с хищением ресурсов, то ей следует: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информацию для собственников помещений в доме: о плюсах для собственников от установки такой системы, о стоимости работ, о возможных источниках финансирования.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общее собрание собственников согласно ст. ст. 44 – 46 ЖК РФ.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Установка «неправильного» счетчика. В подпольном обороте периодически появляются все новые изобретения народных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кулибиных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позволяют замедлить работу счетчика. И даже страх ответственности многих не останавливает перед соблазном сэкономить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налаженного учета и мониторинга систем, приступать к решению вопросов энергосбережения не имеет смысла.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сберечь то, что не учтено!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af12.mail.ru/cgi-bin/readmsg?id=17134404361583874314;0;0;1;1&amp;mode=attachment&amp;email=89219414583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-4982" r="-1623" b="13767"/>
          <a:stretch/>
        </p:blipFill>
        <p:spPr>
          <a:xfrm>
            <a:off x="1691680" y="2564904"/>
            <a:ext cx="5868144" cy="40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2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пока стоит не слишком остро. Некоторые россияне пребывают в иллюзии, что раз в стране есть большие запасы собственных энергоресурсов, их можно тратить, не задумываясь, а экономия — удел стран, вынужденных закупать нефть, газ и уголь за границей.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377190"/>
            <a:ext cx="9144000" cy="610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14908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b="1" dirty="0" err="1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пока стоит не слишком остро. Некоторые россияне пребывают в иллюзии, что раз в стране есть большие запасы собственных энергоресурсов, их можно тратить, не задумываясь, а экономия — удел стран, вынужденных закупать нефть, газ и уголь з</a:t>
            </a:r>
            <a:r>
              <a:rPr lang="ru-RU" b="1" dirty="0">
                <a:solidFill>
                  <a:srgbClr val="8A0000"/>
                </a:solidFill>
              </a:rPr>
              <a:t>а </a:t>
            </a:r>
            <a:r>
              <a:rPr 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границей.</a:t>
            </a:r>
          </a:p>
        </p:txBody>
      </p:sp>
    </p:spTree>
    <p:extLst>
      <p:ext uri="{BB962C8B-B14F-4D97-AF65-F5344CB8AC3E}">
        <p14:creationId xmlns:p14="http://schemas.microsoft.com/office/powerpoint/2010/main" val="1798674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356125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РОО </a:t>
            </a:r>
            <a:r>
              <a:rPr lang="ru-RU" b="1" dirty="0"/>
              <a:t>«Наш дом на Неве», </a:t>
            </a:r>
            <a:r>
              <a:rPr lang="ru-RU" b="1" dirty="0" smtClean="0"/>
              <a:t>официальный </a:t>
            </a:r>
            <a:r>
              <a:rPr lang="ru-RU" b="1" dirty="0"/>
              <a:t>представитель НП «</a:t>
            </a:r>
            <a:r>
              <a:rPr lang="ru-RU" b="1" dirty="0" smtClean="0"/>
              <a:t>Национальный </a:t>
            </a:r>
            <a:r>
              <a:rPr lang="ru-RU" b="1" dirty="0"/>
              <a:t>центр «ЖКХ Контроль» в </a:t>
            </a:r>
            <a:r>
              <a:rPr lang="ru-RU" b="1" dirty="0" smtClean="0"/>
              <a:t>Санкт-Петербурге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u="sng" dirty="0" smtClean="0"/>
              <a:t>Адрес:</a:t>
            </a:r>
            <a:r>
              <a:rPr lang="ru-RU" sz="2000" dirty="0" smtClean="0"/>
              <a:t> </a:t>
            </a:r>
            <a:r>
              <a:rPr lang="ru-RU" sz="2000" dirty="0"/>
              <a:t>г. </a:t>
            </a:r>
            <a:r>
              <a:rPr lang="ru-RU" sz="2000" dirty="0" smtClean="0"/>
              <a:t>Санкт-Петербург, Наб</a:t>
            </a:r>
            <a:r>
              <a:rPr lang="ru-RU" sz="2000" dirty="0"/>
              <a:t>. </a:t>
            </a:r>
            <a:r>
              <a:rPr lang="ru-RU" sz="2000" dirty="0"/>
              <a:t>Обводного канала, д. </a:t>
            </a:r>
            <a:r>
              <a:rPr lang="ru-RU" sz="2000" dirty="0"/>
              <a:t>92, офис </a:t>
            </a:r>
            <a:r>
              <a:rPr lang="ru-RU" sz="2000" dirty="0" smtClean="0"/>
              <a:t>312</a:t>
            </a:r>
          </a:p>
          <a:p>
            <a:pPr marL="0" indent="0">
              <a:buNone/>
            </a:pPr>
            <a:r>
              <a:rPr lang="ru-RU" sz="2000" u="sng" dirty="0" smtClean="0"/>
              <a:t>Телефон</a:t>
            </a:r>
            <a:r>
              <a:rPr lang="ru-RU" sz="2000" dirty="0" smtClean="0"/>
              <a:t>: </a:t>
            </a:r>
            <a:r>
              <a:rPr lang="ru-RU" sz="2000" dirty="0"/>
              <a:t>+7 (981) </a:t>
            </a:r>
            <a:r>
              <a:rPr lang="ru-RU" sz="2000" dirty="0" smtClean="0"/>
              <a:t>169-10-71</a:t>
            </a:r>
          </a:p>
          <a:p>
            <a:pPr marL="0" indent="0">
              <a:buNone/>
            </a:pPr>
            <a:r>
              <a:rPr lang="ru-RU" sz="2000" u="sng" dirty="0" smtClean="0"/>
              <a:t>Сайт:</a:t>
            </a:r>
            <a:r>
              <a:rPr lang="ru-RU" sz="2000" dirty="0" smtClean="0"/>
              <a:t> наш-дом-на-</a:t>
            </a:r>
            <a:r>
              <a:rPr lang="ru-RU" sz="2000" dirty="0" err="1" smtClean="0"/>
              <a:t>неве.рф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контакты: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0" t="36651" r="29511" b="49807"/>
          <a:stretch/>
        </p:blipFill>
        <p:spPr bwMode="auto">
          <a:xfrm>
            <a:off x="7596336" y="5085184"/>
            <a:ext cx="1009651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07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1828</TotalTime>
  <Words>901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Препятствия к установке приборов учета энергоресурсов:</vt:lpstr>
      <vt:lpstr>Презентация PowerPoint</vt:lpstr>
      <vt:lpstr>Без налаженного учета и мониторинга систем, приступать к решению вопросов энергосбережения не имеет смысла.  Нельзя сберечь то, что не учтено!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ASD</dc:creator>
  <cp:lastModifiedBy>A1-МАРИЯ</cp:lastModifiedBy>
  <cp:revision>134</cp:revision>
  <cp:lastPrinted>2022-07-12T13:07:14Z</cp:lastPrinted>
  <dcterms:created xsi:type="dcterms:W3CDTF">2020-09-11T11:54:23Z</dcterms:created>
  <dcterms:modified xsi:type="dcterms:W3CDTF">2024-04-18T11:58:07Z</dcterms:modified>
</cp:coreProperties>
</file>