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4311" r:id="rId2"/>
    <p:sldMasterId id="2147484856" r:id="rId3"/>
  </p:sldMasterIdLst>
  <p:notesMasterIdLst>
    <p:notesMasterId r:id="rId22"/>
  </p:notesMasterIdLst>
  <p:sldIdLst>
    <p:sldId id="256" r:id="rId4"/>
    <p:sldId id="426" r:id="rId5"/>
    <p:sldId id="427" r:id="rId6"/>
    <p:sldId id="434" r:id="rId7"/>
    <p:sldId id="430" r:id="rId8"/>
    <p:sldId id="423" r:id="rId9"/>
    <p:sldId id="428" r:id="rId10"/>
    <p:sldId id="441" r:id="rId11"/>
    <p:sldId id="435" r:id="rId12"/>
    <p:sldId id="436" r:id="rId13"/>
    <p:sldId id="421" r:id="rId14"/>
    <p:sldId id="438" r:id="rId15"/>
    <p:sldId id="437" r:id="rId16"/>
    <p:sldId id="440" r:id="rId17"/>
    <p:sldId id="439" r:id="rId18"/>
    <p:sldId id="443" r:id="rId19"/>
    <p:sldId id="442" r:id="rId20"/>
    <p:sldId id="279" r:id="rId2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0000"/>
    <a:srgbClr val="FF0000"/>
    <a:srgbClr val="1A4A16"/>
    <a:srgbClr val="FFFFFF"/>
    <a:srgbClr val="FE8602"/>
    <a:srgbClr val="EDF303"/>
    <a:srgbClr val="BDC202"/>
    <a:srgbClr val="ECECEC"/>
    <a:srgbClr val="E8E8E8"/>
    <a:srgbClr val="D3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6984" autoAdjust="0"/>
  </p:normalViewPr>
  <p:slideViewPr>
    <p:cSldViewPr>
      <p:cViewPr varScale="1">
        <p:scale>
          <a:sx n="102" d="100"/>
          <a:sy n="102" d="100"/>
        </p:scale>
        <p:origin x="450" y="132"/>
      </p:cViewPr>
      <p:guideLst>
        <p:guide orient="horz" pos="73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48772D-0BAB-416A-A7B4-F0C074443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202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8772D-0BAB-416A-A7B4-F0C074443501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2574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8772D-0BAB-416A-A7B4-F0C074443501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385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8772D-0BAB-416A-A7B4-F0C074443501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09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8772D-0BAB-416A-A7B4-F0C074443501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74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8772D-0BAB-416A-A7B4-F0C074443501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35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8772D-0BAB-416A-A7B4-F0C074443501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81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4288"/>
            <a:ext cx="9432925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14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7E88B368-461B-4FD3-A08B-6B30958E62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8983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2519020E-9E9B-4A99-ABC9-47714937DE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64376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81" y="1000946"/>
            <a:ext cx="4258816" cy="4817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4E00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B61FE7D9-D69E-49E7-A986-7F7A361B1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59487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70A00B98-8449-4FFE-A003-2A01D296AE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35806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3B6DE41F-0C2F-4526-A565-36DBDB1305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765708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71976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984" y="3556000"/>
            <a:ext cx="3604681" cy="508000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2C53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1907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35029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4288"/>
            <a:ext cx="9432925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14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0EF7BC0C-C2CF-4839-8D7D-AF6A2520BE7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5487"/>
      </p:ext>
    </p:extLst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BF9BE612-480A-4386-9F42-BB2C233A63B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3253"/>
      </p:ext>
    </p:extLst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0CA1EECC-0CC5-42EA-AA7C-8176119A6E5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1959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BE5BB05B-587B-4130-9040-40CB793398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323266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F6C1DFC3-7D54-4879-ADC9-4B0B2D45F1A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52127"/>
      </p:ext>
    </p:extLst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45318347-937F-46E3-A21B-E350766A7D9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63185"/>
      </p:ext>
    </p:extLst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D81892FC-D3AE-4F7B-998C-A64511AE62D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150"/>
      </p:ext>
    </p:extLst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8600AD38-7D47-4296-B0F1-FCCC8C50780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92054"/>
      </p:ext>
    </p:extLst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99E7CBD3-9F86-4AFA-BFC6-9CDE56EE9BF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94802"/>
      </p:ext>
    </p:extLst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7F44124F-66D0-4194-A74A-5339FF6F5F5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91575"/>
      </p:ext>
    </p:extLst>
  </p:cSld>
  <p:clrMapOvr>
    <a:masterClrMapping/>
  </p:clrMapOvr>
  <p:transition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68B52370-F28E-409C-A868-518C581B665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9101"/>
      </p:ext>
    </p:extLst>
  </p:cSld>
  <p:clrMapOvr>
    <a:masterClrMapping/>
  </p:clrMapOvr>
  <p:transition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81" y="1000946"/>
            <a:ext cx="4258816" cy="48177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4E00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C3A44026-D19A-4252-956A-0BA0025C808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29004"/>
      </p:ext>
    </p:extLst>
  </p:cSld>
  <p:clrMapOvr>
    <a:masterClrMapping/>
  </p:clrMapOvr>
  <p:transition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8F49802A-9FFC-4CFF-A801-8ACA2FFF550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2137"/>
      </p:ext>
    </p:extLst>
  </p:cSld>
  <p:clrMapOvr>
    <a:masterClrMapping/>
  </p:clrMapOvr>
  <p:transition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b="0"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/>
            </a:lvl1pPr>
          </a:lstStyle>
          <a:p>
            <a:pPr>
              <a:defRPr/>
            </a:pPr>
            <a:fld id="{7E518DB2-68AF-4CB0-B22D-4ED66ED2B930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16163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E0D76DAA-8E07-4BBE-93CC-40E27FC843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6798068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03FD06A-F3C1-4465-AAFD-1C6AB3EAE34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5571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E3CBD490-2B0C-4083-832B-80C5426A75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385740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DC078E73-3945-4414-ACD6-29DDFEC75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89313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B456FCDF-29B7-4D8F-8DA5-ED1A0BE9F3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14682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05A4E06E-5D65-43E3-87F7-4FB3B4234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14254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1387F99F-0D94-4C00-B1F3-102D0FEF42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8463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b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/>
            </a:lvl1pPr>
          </a:lstStyle>
          <a:p>
            <a:pPr>
              <a:defRPr/>
            </a:pPr>
            <a:fld id="{902E56B0-2565-46E0-8F27-FBD342BA8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91778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A1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539875"/>
            <a:ext cx="9577388" cy="843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65175"/>
            <a:ext cx="9180513" cy="58324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  <p:sldLayoutId id="2147484844" r:id="rId5"/>
    <p:sldLayoutId id="2147484845" r:id="rId6"/>
    <p:sldLayoutId id="2147484846" r:id="rId7"/>
    <p:sldLayoutId id="2147484847" r:id="rId8"/>
    <p:sldLayoutId id="2147484848" r:id="rId9"/>
    <p:sldLayoutId id="2147484849" r:id="rId10"/>
    <p:sldLayoutId id="2147484850" r:id="rId11"/>
    <p:sldLayoutId id="2147484851" r:id="rId12"/>
    <p:sldLayoutId id="2147484852" r:id="rId1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6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7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8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A3095-A4F4-4A25-9D7D-45169BE0C36F}" type="datetimeFigureOut">
              <a:rPr lang="ru-RU"/>
              <a:pPr>
                <a:defRPr/>
              </a:pPr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9D9DEA-2745-4AF8-B60E-2E695D446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A1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539875"/>
            <a:ext cx="9577388" cy="843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65175"/>
            <a:ext cx="9180513" cy="58324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326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  <p:sldLayoutId id="2147484868" r:id="rId12"/>
    <p:sldLayoutId id="2147484869" r:id="rId13"/>
    <p:sldLayoutId id="2147484870" r:id="rId14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7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8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9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23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0" y="6343650"/>
            <a:ext cx="9180513" cy="43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ru-RU" sz="1600" b="1" dirty="0" smtClean="0">
                <a:solidFill>
                  <a:srgbClr val="065113"/>
                </a:solidFill>
                <a:effectLst/>
                <a:latin typeface="Arial Rounded MT Bold" panose="020F0704030504030204" pitchFamily="34" charset="0"/>
              </a:rPr>
              <a:t>©</a:t>
            </a:r>
            <a:r>
              <a:rPr lang="ru-RU" altLang="ru-RU" sz="1600" b="1" dirty="0" smtClean="0">
                <a:solidFill>
                  <a:srgbClr val="065113"/>
                </a:solidFill>
                <a:effectLst/>
              </a:rPr>
              <a:t>  202</a:t>
            </a:r>
            <a:r>
              <a:rPr lang="en-US" altLang="ru-RU" sz="1600" b="1" dirty="0" smtClean="0">
                <a:solidFill>
                  <a:srgbClr val="065113"/>
                </a:solidFill>
                <a:effectLst/>
              </a:rPr>
              <a:t>4</a:t>
            </a:r>
            <a:endParaRPr lang="ru-RU" altLang="ru-RU" sz="1600" b="1" dirty="0" smtClean="0">
              <a:solidFill>
                <a:srgbClr val="065113"/>
              </a:solidFill>
              <a:effectLst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39552" y="4473116"/>
            <a:ext cx="7920037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ru-RU" altLang="ru-RU" sz="2800" dirty="0" smtClean="0"/>
              <a:t>О</a:t>
            </a:r>
            <a:r>
              <a:rPr lang="en-US" altLang="ru-RU" sz="2800" dirty="0" smtClean="0"/>
              <a:t> </a:t>
            </a:r>
            <a:r>
              <a:rPr lang="ru-RU" altLang="ru-RU" sz="2800" dirty="0" smtClean="0"/>
              <a:t>новой продукции и новых решениях</a:t>
            </a:r>
            <a:endParaRPr lang="ru-RU" altLang="ru-RU" sz="2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 txBox="1">
            <a:spLocks/>
          </p:cNvSpPr>
          <p:nvPr/>
        </p:nvSpPr>
        <p:spPr bwMode="auto">
          <a:xfrm>
            <a:off x="280988" y="11588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FFFFFF"/>
                </a:solidFill>
              </a:rPr>
              <a:t>МОДЕЛЬНЫЙ РЯД (ПРОДОЛЖЕНИЕ)</a:t>
            </a:r>
          </a:p>
        </p:txBody>
      </p:sp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64821"/>
              </p:ext>
            </p:extLst>
          </p:nvPr>
        </p:nvGraphicFramePr>
        <p:xfrm>
          <a:off x="647564" y="908720"/>
          <a:ext cx="7991481" cy="5251715"/>
        </p:xfrm>
        <a:graphic>
          <a:graphicData uri="http://schemas.openxmlformats.org/drawingml/2006/table">
            <a:tbl>
              <a:tblPr/>
              <a:tblGrid>
                <a:gridCol w="2664160"/>
                <a:gridCol w="2520281"/>
                <a:gridCol w="701760"/>
                <a:gridCol w="701760"/>
                <a:gridCol w="701760"/>
                <a:gridCol w="701760"/>
              </a:tblGrid>
              <a:tr h="64841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канала 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точности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(min)                    (max)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</a:tr>
              <a:tr h="570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</a:tr>
              <a:tr h="10144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ЛГК410-50-72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ЛГК410-50-36 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ЛГК410-50-36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Суженный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ЛГК410-65-120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ЛГК410-65-60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5347">
                <a:tc>
                  <a:txBody>
                    <a:bodyPr/>
                    <a:lstStyle/>
                    <a:p>
                      <a:pPr marL="0" marR="0" lvl="0" indent="176213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ЛГК410-80-180</a:t>
                      </a:r>
                    </a:p>
                    <a:p>
                      <a:pPr marL="0" marR="0" lvl="0" indent="176213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ЛГК410-80-90</a:t>
                      </a:r>
                    </a:p>
                    <a:p>
                      <a:pPr marL="0" marR="0" lvl="0" indent="176213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ЛГК410-80-90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Суженный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ЛГК410-100-280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ЛГК410-100-140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4F4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4F4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4F4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798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0988" y="8062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 НОРМИРОВАНИИ ПОГРЕШНОСТИ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980728"/>
            <a:ext cx="6948772" cy="54344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83" y="976238"/>
            <a:ext cx="6961201" cy="544420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73397" y="980727"/>
            <a:ext cx="6948772" cy="5434488"/>
            <a:chOff x="1871700" y="1423512"/>
            <a:chExt cx="6948772" cy="543448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871700" y="1423512"/>
              <a:ext cx="6948772" cy="5434488"/>
              <a:chOff x="2627313" y="716805"/>
              <a:chExt cx="6948772" cy="5434488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7313" y="716805"/>
                <a:ext cx="6948772" cy="5434488"/>
              </a:xfrm>
              <a:prstGeom prst="rect">
                <a:avLst/>
              </a:prstGeom>
            </p:spPr>
          </p:pic>
          <p:grpSp>
            <p:nvGrpSpPr>
              <p:cNvPr id="5" name="Группа 4"/>
              <p:cNvGrpSpPr/>
              <p:nvPr/>
            </p:nvGrpSpPr>
            <p:grpSpPr>
              <a:xfrm>
                <a:off x="4547783" y="3092011"/>
                <a:ext cx="1477646" cy="684076"/>
                <a:chOff x="2879812" y="3140968"/>
                <a:chExt cx="1477646" cy="684076"/>
              </a:xfrm>
            </p:grpSpPr>
            <p:cxnSp>
              <p:nvCxnSpPr>
                <p:cNvPr id="3" name="Прямая соединительная линия 2"/>
                <p:cNvCxnSpPr/>
                <p:nvPr/>
              </p:nvCxnSpPr>
              <p:spPr>
                <a:xfrm flipH="1">
                  <a:off x="2879812" y="3479425"/>
                  <a:ext cx="504056" cy="345619"/>
                </a:xfrm>
                <a:prstGeom prst="line">
                  <a:avLst/>
                </a:prstGeom>
                <a:ln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3313342" y="3140968"/>
                  <a:ext cx="1044116" cy="36933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ЛГК410</a:t>
                  </a:r>
                  <a:endParaRPr lang="ru-RU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3203848" y="2534237"/>
              <a:ext cx="435286" cy="218688"/>
            </a:xfrm>
            <a:prstGeom prst="line">
              <a:avLst/>
            </a:prstGeom>
            <a:ln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87218" y="2213804"/>
              <a:ext cx="1596850" cy="58844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</a:rPr>
                <a:t>«Простой расходомер»</a:t>
              </a:r>
              <a:endParaRPr lang="ru-RU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4989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A1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0988" y="8062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 НОРМИРОВАНИИ ПОГРЕШНОСТИ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780373"/>
            <a:ext cx="6340560" cy="495881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44599" y="1238691"/>
            <a:ext cx="3554700" cy="3996444"/>
            <a:chOff x="2524619" y="1412776"/>
            <a:chExt cx="3554700" cy="39964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07804" y="1412776"/>
              <a:ext cx="3024336" cy="3996444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9812" y="1549644"/>
              <a:ext cx="3053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 smtClean="0">
                  <a:solidFill>
                    <a:srgbClr val="FF0000"/>
                  </a:solidFill>
                </a:rPr>
                <a:t>G</a:t>
              </a:r>
              <a:r>
                <a:rPr lang="ru-RU" b="0" dirty="0" err="1" smtClean="0">
                  <a:solidFill>
                    <a:srgbClr val="FF0000"/>
                  </a:solidFill>
                </a:rPr>
                <a:t>гвс</a:t>
              </a:r>
              <a:r>
                <a:rPr lang="en-US" b="0" dirty="0" smtClean="0">
                  <a:solidFill>
                    <a:srgbClr val="FF0000"/>
                  </a:solidFill>
                </a:rPr>
                <a:t> =</a:t>
              </a:r>
              <a:r>
                <a:rPr lang="ru-RU" b="0" dirty="0" smtClean="0">
                  <a:solidFill>
                    <a:srgbClr val="FF0000"/>
                  </a:solidFill>
                </a:rPr>
                <a:t> </a:t>
              </a:r>
              <a:r>
                <a:rPr lang="en-US" b="0" dirty="0" err="1" smtClean="0">
                  <a:solidFill>
                    <a:srgbClr val="FF0000"/>
                  </a:solidFill>
                </a:rPr>
                <a:t>Gmax</a:t>
              </a:r>
              <a:r>
                <a:rPr lang="en-US" b="0" dirty="0" smtClean="0">
                  <a:solidFill>
                    <a:srgbClr val="FF0000"/>
                  </a:solidFill>
                </a:rPr>
                <a:t>/[5…400]</a:t>
              </a:r>
              <a:endParaRPr lang="ru-RU" b="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4619" y="4791217"/>
              <a:ext cx="607219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chemeClr val="bg2">
                      <a:lumMod val="50000"/>
                    </a:schemeClr>
                  </a:solidFill>
                </a:rPr>
                <a:t>400</a:t>
              </a:r>
              <a:endParaRPr lang="ru-RU" sz="16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94750" y="4791217"/>
              <a:ext cx="607219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  <a:r>
                <a:rPr lang="en-US" sz="1600" b="0" dirty="0" smtClean="0">
                  <a:solidFill>
                    <a:schemeClr val="bg2">
                      <a:lumMod val="50000"/>
                    </a:schemeClr>
                  </a:solidFill>
                </a:rPr>
                <a:t>00</a:t>
              </a:r>
              <a:endParaRPr lang="ru-RU" sz="16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72100" y="4791217"/>
              <a:ext cx="607219" cy="3385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 smtClean="0">
                  <a:solidFill>
                    <a:schemeClr val="bg2">
                      <a:lumMod val="50000"/>
                    </a:schemeClr>
                  </a:solidFill>
                </a:rPr>
                <a:t>5</a:t>
              </a:r>
              <a:endParaRPr lang="ru-RU" sz="16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095836" y="3250888"/>
            <a:ext cx="1410692" cy="732341"/>
            <a:chOff x="3275856" y="3424973"/>
            <a:chExt cx="1410692" cy="732341"/>
          </a:xfrm>
        </p:grpSpPr>
        <p:sp>
          <p:nvSpPr>
            <p:cNvPr id="3" name="Овал 2"/>
            <p:cNvSpPr/>
            <p:nvPr/>
          </p:nvSpPr>
          <p:spPr>
            <a:xfrm>
              <a:off x="3275856" y="3617254"/>
              <a:ext cx="540060" cy="54006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07904" y="3424973"/>
              <a:ext cx="978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</a:rPr>
                <a:t>δ</a:t>
              </a:r>
              <a:r>
                <a:rPr lang="en-US" dirty="0" smtClean="0">
                  <a:solidFill>
                    <a:srgbClr val="FF0000"/>
                  </a:solidFill>
                </a:rPr>
                <a:t>&gt;2%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2789511"/>
            <a:ext cx="9073008" cy="3939143"/>
            <a:chOff x="251520" y="2789511"/>
            <a:chExt cx="9073008" cy="3939143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251520" y="5841268"/>
              <a:ext cx="9073008" cy="88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266700" indent="-266700" eaLnBrk="1" hangingPunct="1">
                <a:spcBef>
                  <a:spcPts val="0"/>
                </a:spcBef>
                <a:spcAft>
                  <a:spcPts val="600"/>
                </a:spcAft>
                <a:buClr>
                  <a:schemeClr val="hlink"/>
                </a:buClr>
                <a:buSzPct val="90000"/>
                <a:buBlip>
                  <a:blip r:embed="rId4"/>
                </a:buBlip>
              </a:pPr>
              <a:r>
                <a:rPr lang="ru-RU" altLang="ru-RU" b="0" dirty="0" smtClean="0">
                  <a:solidFill>
                    <a:schemeClr val="accent4">
                      <a:lumMod val="10000"/>
                    </a:schemeClr>
                  </a:solidFill>
                </a:rPr>
                <a:t>В диапазоне </a:t>
              </a:r>
              <a:r>
                <a:rPr lang="en-US" altLang="ru-RU" b="0" dirty="0" smtClean="0">
                  <a:solidFill>
                    <a:schemeClr val="accent4">
                      <a:lumMod val="10000"/>
                    </a:schemeClr>
                  </a:solidFill>
                </a:rPr>
                <a:t>G</a:t>
              </a:r>
              <a:r>
                <a:rPr lang="ru-RU" altLang="ru-RU" b="0" dirty="0" err="1" smtClean="0">
                  <a:solidFill>
                    <a:schemeClr val="accent4">
                      <a:lumMod val="10000"/>
                    </a:schemeClr>
                  </a:solidFill>
                </a:rPr>
                <a:t>гвс</a:t>
              </a:r>
              <a:r>
                <a:rPr lang="ru-RU" altLang="ru-RU" b="0" dirty="0" smtClean="0">
                  <a:solidFill>
                    <a:schemeClr val="accent4">
                      <a:lumMod val="10000"/>
                    </a:schemeClr>
                  </a:solidFill>
                </a:rPr>
                <a:t> расход изменяется случайным образом. Следовательно,</a:t>
              </a:r>
              <a:br>
                <a:rPr lang="ru-RU" altLang="ru-RU" b="0" dirty="0" smtClean="0">
                  <a:solidFill>
                    <a:schemeClr val="accent4">
                      <a:lumMod val="10000"/>
                    </a:schemeClr>
                  </a:solidFill>
                </a:rPr>
              </a:br>
              <a:r>
                <a:rPr lang="ru-RU" altLang="ru-RU" dirty="0" smtClean="0">
                  <a:solidFill>
                    <a:srgbClr val="9E0000"/>
                  </a:solidFill>
                </a:rPr>
                <a:t>надо рассматривать не одну точку, а среднюю погрешность в диапазоне.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9952" y="3212976"/>
              <a:ext cx="2800000" cy="885714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</p:pic>
        <p:sp>
          <p:nvSpPr>
            <p:cNvPr id="10" name="Стрелка вправо 9"/>
            <p:cNvSpPr/>
            <p:nvPr/>
          </p:nvSpPr>
          <p:spPr>
            <a:xfrm>
              <a:off x="5041016" y="2816932"/>
              <a:ext cx="502128" cy="2794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flipH="1">
              <a:off x="2663788" y="2789511"/>
              <a:ext cx="502128" cy="2794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5972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004A1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207717" y="2937832"/>
            <a:ext cx="3428179" cy="266768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15900" dist="127000" dir="5400000" algn="t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0988" y="8062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 НОРМИРОВАНИИ ПОГРЕШНОСТИ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3895864" y="1952836"/>
            <a:ext cx="5248136" cy="4104456"/>
            <a:chOff x="1727684" y="872716"/>
            <a:chExt cx="6340560" cy="495881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684" y="872716"/>
              <a:ext cx="6340560" cy="4958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215900" dist="127000" dir="5400000" algn="t" rotWithShape="0">
                <a:prstClr val="black">
                  <a:alpha val="33000"/>
                </a:prstClr>
              </a:outerShd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2632631" y="1331034"/>
              <a:ext cx="3554700" cy="3996444"/>
              <a:chOff x="2524619" y="1412776"/>
              <a:chExt cx="3554700" cy="399644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2807804" y="1412776"/>
                <a:ext cx="3024336" cy="3996444"/>
              </a:xfrm>
              <a:prstGeom prst="rect">
                <a:avLst/>
              </a:prstGeom>
              <a:solidFill>
                <a:srgbClr val="00B0F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79812" y="1549644"/>
                <a:ext cx="3053804" cy="409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0" dirty="0" smtClean="0">
                    <a:solidFill>
                      <a:srgbClr val="FF0000"/>
                    </a:solidFill>
                  </a:rPr>
                  <a:t>G</a:t>
                </a:r>
                <a:r>
                  <a:rPr lang="ru-RU" sz="1600" b="0" dirty="0" err="1" smtClean="0">
                    <a:solidFill>
                      <a:srgbClr val="FF0000"/>
                    </a:solidFill>
                  </a:rPr>
                  <a:t>гвс</a:t>
                </a:r>
                <a:r>
                  <a:rPr lang="en-US" sz="1600" b="0" dirty="0" smtClean="0">
                    <a:solidFill>
                      <a:srgbClr val="FF0000"/>
                    </a:solidFill>
                  </a:rPr>
                  <a:t> =</a:t>
                </a:r>
                <a:r>
                  <a:rPr lang="ru-RU" sz="1600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b="0" dirty="0" err="1" smtClean="0">
                    <a:solidFill>
                      <a:srgbClr val="FF0000"/>
                    </a:solidFill>
                  </a:rPr>
                  <a:t>Gmax</a:t>
                </a:r>
                <a:r>
                  <a:rPr lang="en-US" sz="1600" b="0" dirty="0" smtClean="0">
                    <a:solidFill>
                      <a:srgbClr val="FF0000"/>
                    </a:solidFill>
                  </a:rPr>
                  <a:t>/[5…400]</a:t>
                </a:r>
                <a:endParaRPr lang="ru-RU" sz="16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24619" y="4791217"/>
                <a:ext cx="607218" cy="37184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400</a:t>
                </a:r>
                <a:endParaRPr lang="ru-RU" sz="1400" b="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694751" y="4791217"/>
                <a:ext cx="607218" cy="37184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>
                    <a:solidFill>
                      <a:schemeClr val="bg2">
                        <a:lumMod val="50000"/>
                      </a:schemeClr>
                    </a:solidFill>
                  </a:rPr>
                  <a:t>1</a:t>
                </a:r>
                <a:r>
                  <a:rPr lang="en-US" sz="14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00</a:t>
                </a:r>
                <a:endParaRPr lang="ru-RU" sz="1400" b="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72101" y="4791217"/>
                <a:ext cx="607218" cy="37184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5</a:t>
                </a:r>
                <a:endParaRPr lang="ru-RU" sz="1400" b="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3059832" y="2538492"/>
              <a:ext cx="504056" cy="345619"/>
            </a:xfrm>
            <a:prstGeom prst="line">
              <a:avLst/>
            </a:prstGeom>
            <a:ln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3888" y="2206605"/>
              <a:ext cx="1286088" cy="409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</a:rPr>
                <a:t>ЛГК410</a:t>
              </a:r>
              <a:endParaRPr lang="ru-RU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3743762" y="3520961"/>
              <a:ext cx="525893" cy="264209"/>
            </a:xfrm>
            <a:prstGeom prst="line">
              <a:avLst/>
            </a:prstGeom>
            <a:ln>
              <a:solidFill>
                <a:schemeClr val="accent4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206932" y="3133828"/>
              <a:ext cx="2124895" cy="706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chemeClr val="bg2">
                      <a:lumMod val="50000"/>
                    </a:schemeClr>
                  </a:solidFill>
                </a:rPr>
                <a:t>«Простой расходомер»</a:t>
              </a:r>
              <a:endParaRPr lang="ru-RU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4490" y="4271676"/>
            <a:ext cx="2217134" cy="1077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0" dirty="0" smtClean="0">
                <a:solidFill>
                  <a:schemeClr val="accent4">
                    <a:lumMod val="10000"/>
                  </a:schemeClr>
                </a:solidFill>
              </a:rPr>
              <a:t>Где</a:t>
            </a:r>
          </a:p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chemeClr val="accent4">
                    <a:lumMod val="10000"/>
                  </a:schemeClr>
                </a:solidFill>
              </a:rPr>
              <a:t>Di=</a:t>
            </a:r>
            <a:r>
              <a:rPr lang="en-US" b="0" dirty="0" err="1" smtClean="0">
                <a:solidFill>
                  <a:schemeClr val="accent4">
                    <a:lumMod val="10000"/>
                  </a:schemeClr>
                </a:solidFill>
              </a:rPr>
              <a:t>Gi</a:t>
            </a:r>
            <a:r>
              <a:rPr lang="en-US" b="0" dirty="0" smtClean="0">
                <a:solidFill>
                  <a:schemeClr val="accent4">
                    <a:lumMod val="10000"/>
                  </a:schemeClr>
                </a:solidFill>
              </a:rPr>
              <a:t>/</a:t>
            </a:r>
            <a:r>
              <a:rPr lang="en-US" b="0" dirty="0" err="1" smtClean="0">
                <a:solidFill>
                  <a:schemeClr val="accent4">
                    <a:lumMod val="10000"/>
                  </a:schemeClr>
                </a:solidFill>
              </a:rPr>
              <a:t>Gmax</a:t>
            </a:r>
            <a:r>
              <a:rPr lang="en-US" b="0" dirty="0" smtClean="0">
                <a:solidFill>
                  <a:schemeClr val="accent4">
                    <a:lumMod val="10000"/>
                  </a:schemeClr>
                </a:solidFill>
              </a:rPr>
              <a:t>;</a:t>
            </a:r>
            <a:endParaRPr lang="ru-RU" b="0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b="0" dirty="0" smtClean="0">
                <a:solidFill>
                  <a:schemeClr val="accent4">
                    <a:lumMod val="10000"/>
                  </a:schemeClr>
                </a:solidFill>
              </a:rPr>
              <a:t>D1=1/</a:t>
            </a:r>
            <a:r>
              <a:rPr lang="ru-RU" b="0" dirty="0" smtClean="0">
                <a:solidFill>
                  <a:schemeClr val="accent4">
                    <a:lumMod val="10000"/>
                  </a:schemeClr>
                </a:solidFill>
              </a:rPr>
              <a:t>300; </a:t>
            </a:r>
            <a:r>
              <a:rPr lang="en-US" b="0" dirty="0" smtClean="0">
                <a:solidFill>
                  <a:schemeClr val="accent4">
                    <a:lumMod val="10000"/>
                  </a:schemeClr>
                </a:solidFill>
              </a:rPr>
              <a:t>D2=1/5</a:t>
            </a:r>
            <a:endParaRPr lang="ru-RU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5" y="3178561"/>
            <a:ext cx="3241659" cy="815326"/>
          </a:xfrm>
          <a:prstGeom prst="rect">
            <a:avLst/>
          </a:prstGeom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87185" y="840533"/>
            <a:ext cx="9073008" cy="209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Blip>
                <a:blip r:embed="rId5"/>
              </a:buBlip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Для ЛГК410</a:t>
            </a:r>
            <a:r>
              <a:rPr lang="en-US" altLang="ru-RU" b="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в серийном исполнении (уровень точности </a:t>
            </a:r>
            <a:r>
              <a:rPr lang="en-US" altLang="ru-RU" b="0" dirty="0" smtClean="0">
                <a:solidFill>
                  <a:schemeClr val="accent4">
                    <a:lumMod val="10000"/>
                  </a:schemeClr>
                </a:solidFill>
              </a:rPr>
              <a:t>I</a:t>
            </a: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) погрешность выражена формулой: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δ(</a:t>
            </a:r>
            <a:r>
              <a:rPr lang="en-US" altLang="ru-RU" b="0" dirty="0" smtClean="0">
                <a:solidFill>
                  <a:schemeClr val="accent4">
                    <a:lumMod val="10000"/>
                  </a:schemeClr>
                </a:solidFill>
              </a:rPr>
              <a:t>G)=± (0,9 + 0,0058·Gmax/G)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endParaRPr lang="ru-RU" altLang="ru-RU" b="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Проинтегрировав получим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Формулу средней погрешности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для диапазона:</a:t>
            </a:r>
            <a:endParaRPr lang="ru-RU" altLang="ru-RU" dirty="0" smtClean="0">
              <a:solidFill>
                <a:srgbClr val="9E000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2981381"/>
            <a:ext cx="1266667" cy="44761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6552" y="3861048"/>
            <a:ext cx="1266667" cy="44761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98222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A1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0988" y="8062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 НОРМИРОВАНИИ ПОГРЕШНОСТИ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829124" y="4066606"/>
            <a:ext cx="3428179" cy="2311195"/>
            <a:chOff x="2857910" y="3778364"/>
            <a:chExt cx="3428179" cy="231119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857910" y="3778364"/>
              <a:ext cx="3428179" cy="23111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215900" dist="127000" dir="5400000" algn="t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54683" y="5112208"/>
              <a:ext cx="2217134" cy="7232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b="0" dirty="0" smtClean="0">
                  <a:solidFill>
                    <a:schemeClr val="accent4">
                      <a:lumMod val="10000"/>
                    </a:schemeClr>
                  </a:solidFill>
                </a:rPr>
                <a:t>Где </a:t>
              </a:r>
              <a:r>
                <a:rPr lang="en-US" b="0" dirty="0" smtClean="0">
                  <a:solidFill>
                    <a:schemeClr val="accent4">
                      <a:lumMod val="10000"/>
                    </a:schemeClr>
                  </a:solidFill>
                </a:rPr>
                <a:t>Di=</a:t>
              </a:r>
              <a:r>
                <a:rPr lang="en-US" b="0" dirty="0" err="1" smtClean="0">
                  <a:solidFill>
                    <a:schemeClr val="accent4">
                      <a:lumMod val="10000"/>
                    </a:schemeClr>
                  </a:solidFill>
                </a:rPr>
                <a:t>Gi</a:t>
              </a:r>
              <a:r>
                <a:rPr lang="en-US" b="0" dirty="0" smtClean="0">
                  <a:solidFill>
                    <a:schemeClr val="accent4">
                      <a:lumMod val="10000"/>
                    </a:schemeClr>
                  </a:solidFill>
                </a:rPr>
                <a:t>/</a:t>
              </a:r>
              <a:r>
                <a:rPr lang="en-US" b="0" dirty="0" err="1" smtClean="0">
                  <a:solidFill>
                    <a:schemeClr val="accent4">
                      <a:lumMod val="10000"/>
                    </a:schemeClr>
                  </a:solidFill>
                </a:rPr>
                <a:t>Gmax</a:t>
              </a:r>
              <a:r>
                <a:rPr lang="en-US" b="0" dirty="0" smtClean="0">
                  <a:solidFill>
                    <a:schemeClr val="accent4">
                      <a:lumMod val="10000"/>
                    </a:schemeClr>
                  </a:solidFill>
                </a:rPr>
                <a:t>;</a:t>
              </a:r>
              <a:endParaRPr lang="ru-RU" b="0" dirty="0" smtClean="0">
                <a:solidFill>
                  <a:schemeClr val="accent4">
                    <a:lumMod val="10000"/>
                  </a:schemeClr>
                </a:solidFill>
              </a:endParaRPr>
            </a:p>
            <a:p>
              <a:r>
                <a:rPr lang="en-US" b="0" dirty="0" smtClean="0">
                  <a:solidFill>
                    <a:schemeClr val="accent4">
                      <a:lumMod val="10000"/>
                    </a:schemeClr>
                  </a:solidFill>
                </a:rPr>
                <a:t>D1=1/</a:t>
              </a:r>
              <a:r>
                <a:rPr lang="ru-RU" b="0" dirty="0" smtClean="0">
                  <a:solidFill>
                    <a:schemeClr val="accent4">
                      <a:lumMod val="10000"/>
                    </a:schemeClr>
                  </a:solidFill>
                </a:rPr>
                <a:t>300; </a:t>
              </a:r>
              <a:r>
                <a:rPr lang="en-US" b="0" dirty="0" smtClean="0">
                  <a:solidFill>
                    <a:schemeClr val="accent4">
                      <a:lumMod val="10000"/>
                    </a:schemeClr>
                  </a:solidFill>
                </a:rPr>
                <a:t>D2=1/5</a:t>
              </a:r>
              <a:endParaRPr lang="ru-RU" b="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6418" y="4019093"/>
              <a:ext cx="3241659" cy="815326"/>
            </a:xfrm>
            <a:prstGeom prst="rect">
              <a:avLst/>
            </a:prstGeom>
          </p:spPr>
        </p:pic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72877" y="891927"/>
            <a:ext cx="9073008" cy="76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  <a:buBlip>
                <a:blip r:embed="rId4"/>
              </a:buBlip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Для ЛГК410</a:t>
            </a:r>
            <a:r>
              <a:rPr lang="en-US" altLang="ru-RU" b="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в серийном исполнении (уровень точности </a:t>
            </a:r>
            <a:r>
              <a:rPr lang="en-US" altLang="ru-RU" b="0" dirty="0" smtClean="0">
                <a:solidFill>
                  <a:schemeClr val="accent4">
                    <a:lumMod val="10000"/>
                  </a:schemeClr>
                </a:solidFill>
              </a:rPr>
              <a:t>I</a:t>
            </a: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) погрешность выражена формулой:</a:t>
            </a:r>
            <a:endParaRPr lang="ru-RU" altLang="ru-RU" dirty="0" smtClean="0">
              <a:solidFill>
                <a:srgbClr val="9E0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036" y="2543286"/>
            <a:ext cx="2800000" cy="88571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15900" dist="127000" dir="5400000" algn="t" rotWithShape="0">
              <a:prstClr val="black">
                <a:alpha val="33000"/>
              </a:prstClr>
            </a:outerShdw>
          </a:effectLst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359532" y="2726368"/>
            <a:ext cx="9073008" cy="224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Подставив в: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endParaRPr lang="ru-RU" altLang="ru-RU" b="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endParaRPr lang="ru-RU" altLang="ru-RU" b="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r>
              <a:rPr lang="ru-RU" altLang="ru-RU" b="0" dirty="0" smtClean="0">
                <a:solidFill>
                  <a:schemeClr val="accent4">
                    <a:lumMod val="10000"/>
                  </a:schemeClr>
                </a:solidFill>
              </a:rPr>
              <a:t>Получаем выражение для средней погрешности в диапазоне:</a:t>
            </a:r>
            <a:endParaRPr lang="ru-RU" altLang="ru-RU" b="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90000"/>
            </a:pPr>
            <a:endParaRPr lang="ru-RU" altLang="ru-RU" dirty="0" smtClean="0">
              <a:solidFill>
                <a:srgbClr val="9E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7982" y="1448780"/>
            <a:ext cx="3304762" cy="79047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15900" dist="127000" dir="5400000" algn="t" rotWithShape="0">
              <a:prstClr val="black">
                <a:alpha val="3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887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A1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0988" y="8062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 НОРМИРОВАНИИ ПОГРЕШНОСТИ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079612" y="966322"/>
            <a:ext cx="7128284" cy="5184576"/>
            <a:chOff x="1295636" y="1016732"/>
            <a:chExt cx="7128284" cy="5184576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295636" y="1016732"/>
              <a:ext cx="7128284" cy="5184576"/>
              <a:chOff x="1295636" y="1052736"/>
              <a:chExt cx="7128284" cy="518457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1295636" y="1052736"/>
                <a:ext cx="7128284" cy="5184576"/>
                <a:chOff x="1295636" y="1008946"/>
                <a:chExt cx="7128284" cy="5184576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1295636" y="1008946"/>
                  <a:ext cx="7128284" cy="5184576"/>
                  <a:chOff x="1295636" y="1008946"/>
                  <a:chExt cx="7128284" cy="5184576"/>
                </a:xfrm>
              </p:grpSpPr>
              <p:pic>
                <p:nvPicPr>
                  <p:cNvPr id="2" name="Рисунок 1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95636" y="1008946"/>
                    <a:ext cx="7128284" cy="5184576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215900" dist="127000" dir="5400000" algn="t" rotWithShape="0">
                      <a:prstClr val="black">
                        <a:alpha val="33000"/>
                      </a:prstClr>
                    </a:outerShdw>
                  </a:effectLst>
                </p:spPr>
              </p:pic>
              <p:sp>
                <p:nvSpPr>
                  <p:cNvPr id="5" name="Прямоугольник 4"/>
                  <p:cNvSpPr/>
                  <p:nvPr/>
                </p:nvSpPr>
                <p:spPr>
                  <a:xfrm>
                    <a:off x="2625417" y="1488130"/>
                    <a:ext cx="3400067" cy="4178389"/>
                  </a:xfrm>
                  <a:prstGeom prst="rect">
                    <a:avLst/>
                  </a:prstGeom>
                  <a:solidFill>
                    <a:srgbClr val="00B0F0">
                      <a:alpha val="24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645012" y="1099976"/>
                    <a:ext cx="34331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G</a:t>
                    </a:r>
                    <a:r>
                      <a:rPr lang="ru-RU" b="0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гвс</a:t>
                    </a:r>
                    <a:r>
                      <a:rPr lang="en-US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=</a:t>
                    </a:r>
                    <a:r>
                      <a:rPr lang="ru-RU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b="0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Gmax</a:t>
                    </a:r>
                    <a:r>
                      <a:rPr lang="en-US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/[5…400]</a:t>
                    </a:r>
                    <a:endParaRPr lang="ru-RU" b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 flipH="1">
                  <a:off x="2837191" y="2882410"/>
                  <a:ext cx="566678" cy="361354"/>
                </a:xfrm>
                <a:prstGeom prst="line">
                  <a:avLst/>
                </a:prstGeom>
                <a:ln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/>
                <p:cNvSpPr txBox="1"/>
                <p:nvPr/>
              </p:nvSpPr>
              <p:spPr>
                <a:xfrm>
                  <a:off x="3413912" y="2403562"/>
                  <a:ext cx="1445866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ЛГК410 </a:t>
                  </a:r>
                </a:p>
                <a:p>
                  <a:r>
                    <a:rPr lang="ru-RU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(Кл. </a:t>
                  </a:r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I)</a:t>
                  </a:r>
                  <a:endParaRPr lang="ru-RU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flipH="1">
                  <a:off x="4029837" y="3971048"/>
                  <a:ext cx="393133" cy="254186"/>
                </a:xfrm>
                <a:prstGeom prst="line">
                  <a:avLst/>
                </a:prstGeom>
                <a:ln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4097988" y="3386951"/>
                  <a:ext cx="2388883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«Простой расходомер»</a:t>
                  </a:r>
                  <a:endParaRPr lang="ru-RU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7984" y="2408429"/>
                <a:ext cx="1266667" cy="447619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3473" y="3377425"/>
                <a:ext cx="1266667" cy="447619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277242" y="5221415"/>
              <a:ext cx="682656" cy="3887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2">
                      <a:lumMod val="50000"/>
                    </a:schemeClr>
                  </a:solidFill>
                </a:rPr>
                <a:t>400</a:t>
              </a:r>
              <a:endParaRPr lang="ru-RU" sz="14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1356" y="5221415"/>
              <a:ext cx="682656" cy="3887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2">
                      <a:lumMod val="50000"/>
                    </a:schemeClr>
                  </a:solidFill>
                </a:rPr>
                <a:t>1</a:t>
              </a:r>
              <a:r>
                <a:rPr lang="en-US" sz="1400" b="0" dirty="0" smtClean="0">
                  <a:solidFill>
                    <a:schemeClr val="bg2">
                      <a:lumMod val="50000"/>
                    </a:schemeClr>
                  </a:solidFill>
                </a:rPr>
                <a:t>00</a:t>
              </a:r>
              <a:endParaRPr lang="ru-RU" sz="14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20715" y="5185410"/>
              <a:ext cx="682656" cy="3887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2">
                      <a:lumMod val="50000"/>
                    </a:schemeClr>
                  </a:solidFill>
                </a:rPr>
                <a:t>5</a:t>
              </a:r>
              <a:endParaRPr lang="ru-RU" sz="14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006690" y="1838221"/>
            <a:ext cx="5697658" cy="3440777"/>
            <a:chOff x="2015716" y="1764954"/>
            <a:chExt cx="5697658" cy="3440777"/>
          </a:xfrm>
        </p:grpSpPr>
        <p:sp>
          <p:nvSpPr>
            <p:cNvPr id="34" name="TextBox 33"/>
            <p:cNvSpPr txBox="1"/>
            <p:nvPr/>
          </p:nvSpPr>
          <p:spPr>
            <a:xfrm>
              <a:off x="2881232" y="4897954"/>
              <a:ext cx="682656" cy="307777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0" dirty="0" smtClean="0">
                  <a:solidFill>
                    <a:srgbClr val="FF0000"/>
                  </a:solidFill>
                </a:rPr>
                <a:t>2</a:t>
              </a:r>
              <a:r>
                <a:rPr lang="en-US" sz="1400" b="0" dirty="0" smtClean="0">
                  <a:solidFill>
                    <a:srgbClr val="FF0000"/>
                  </a:solidFill>
                </a:rPr>
                <a:t>00</a:t>
              </a:r>
              <a:endParaRPr lang="ru-RU" sz="1400" b="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1059" y="1764954"/>
              <a:ext cx="15789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ЛГК410 </a:t>
              </a:r>
            </a:p>
            <a:p>
              <a:r>
                <a:rPr lang="ru-RU" dirty="0" smtClean="0">
                  <a:solidFill>
                    <a:srgbClr val="FF0000"/>
                  </a:solidFill>
                </a:rPr>
                <a:t>(Кл. </a:t>
              </a:r>
              <a:r>
                <a:rPr lang="en-US" dirty="0" smtClean="0">
                  <a:solidFill>
                    <a:srgbClr val="FF0000"/>
                  </a:solidFill>
                </a:rPr>
                <a:t>AI)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2300632" y="2475396"/>
              <a:ext cx="526517" cy="4918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015716" y="2728048"/>
              <a:ext cx="5697658" cy="2105108"/>
              <a:chOff x="2015716" y="2728048"/>
              <a:chExt cx="5697658" cy="2105108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015716" y="2728048"/>
                <a:ext cx="1159796" cy="2105108"/>
              </a:xfrm>
              <a:custGeom>
                <a:avLst/>
                <a:gdLst>
                  <a:gd name="connsiteX0" fmla="*/ 4114800 w 4114800"/>
                  <a:gd name="connsiteY0" fmla="*/ 457200 h 457200"/>
                  <a:gd name="connsiteX1" fmla="*/ 0 w 4114800"/>
                  <a:gd name="connsiteY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4800" h="457200">
                    <a:moveTo>
                      <a:pt x="4114800" y="457200"/>
                    </a:moveTo>
                    <a:cubicBezTo>
                      <a:pt x="2484437" y="400050"/>
                      <a:pt x="854075" y="342900"/>
                      <a:pt x="0" y="0"/>
                    </a:cubicBezTo>
                  </a:path>
                </a:pathLst>
              </a:custGeom>
              <a:ln w="444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167844" y="4833156"/>
                <a:ext cx="4545530" cy="0"/>
              </a:xfrm>
              <a:prstGeom prst="line">
                <a:avLst/>
              </a:prstGeom>
              <a:ln w="4445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73683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A1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0988" y="8062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ДРУГОЙ ВЗГЛЯД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872716"/>
            <a:ext cx="7168652" cy="5606451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084168" y="5007385"/>
            <a:ext cx="398620" cy="478000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92831" y="5006537"/>
            <a:ext cx="14458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ЛГК410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(Кл.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I)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035797" y="4625165"/>
            <a:ext cx="393133" cy="254186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03948" y="4041068"/>
            <a:ext cx="23888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«Простой расходомер»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3688" y="3933056"/>
            <a:ext cx="108012" cy="18002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1871700" y="3678870"/>
            <a:ext cx="393133" cy="254186"/>
          </a:xfrm>
          <a:prstGeom prst="line">
            <a:avLst/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64833" y="3326962"/>
            <a:ext cx="23888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Та самая область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05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2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06070"/>
              </p:ext>
            </p:extLst>
          </p:nvPr>
        </p:nvGraphicFramePr>
        <p:xfrm>
          <a:off x="611188" y="1304925"/>
          <a:ext cx="7991475" cy="3916363"/>
        </p:xfrm>
        <a:graphic>
          <a:graphicData uri="http://schemas.openxmlformats.org/drawingml/2006/table">
            <a:tbl>
              <a:tblPr/>
              <a:tblGrid>
                <a:gridCol w="812656"/>
                <a:gridCol w="4550992"/>
                <a:gridCol w="2627827"/>
              </a:tblGrid>
              <a:tr h="4153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У.Т.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Пределы погрешности, %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Прямое направление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Обратное направление</a:t>
                      </a:r>
                      <a:endParaRPr kumimoji="0" lang="en-US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</a:tr>
              <a:tr h="4153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±[0,9+0,0058·Q</a:t>
                      </a:r>
                      <a:r>
                        <a:rPr kumimoji="0" lang="en-US" alt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/Q]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±[0,9+0,0116·Q</a:t>
                      </a:r>
                      <a:r>
                        <a:rPr kumimoji="0" lang="en-US" alt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/Q]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F4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±[0,9+0,0116·Q</a:t>
                      </a:r>
                      <a:r>
                        <a:rPr kumimoji="0" lang="en-US" alt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/Q]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±[0,9+0,0232·Q</a:t>
                      </a:r>
                      <a:r>
                        <a:rPr kumimoji="0" lang="en-US" alt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F4F4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/Q]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0488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±0,9 при Q</a:t>
                      </a:r>
                      <a:r>
                        <a:rPr lang="ru-RU" sz="1800" kern="1200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200;</a:t>
                      </a:r>
                    </a:p>
                    <a:p>
                      <a:pPr marL="0" indent="90488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±[0,0045·Q</a:t>
                      </a:r>
                      <a:r>
                        <a:rPr lang="ru-RU" sz="1800" kern="1200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/Q] при Q</a:t>
                      </a:r>
                      <a:r>
                        <a:rPr lang="ru-RU" sz="1800" kern="1200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 &gt; 200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±[0,9+0,0116·Q</a:t>
                      </a:r>
                      <a:r>
                        <a:rPr kumimoji="0" lang="en-US" alt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/Q]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AII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90488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±0,9 при Q</a:t>
                      </a:r>
                      <a:r>
                        <a:rPr lang="ru-RU" sz="1800" kern="1200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100;</a:t>
                      </a:r>
                    </a:p>
                    <a:p>
                      <a:pPr marL="0" indent="90488" algn="l"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±[0,25+0,0065·Q</a:t>
                      </a:r>
                      <a:r>
                        <a:rPr lang="ru-RU" sz="1800" kern="1200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/Q] при Q</a:t>
                      </a:r>
                      <a:r>
                        <a:rPr lang="ru-RU" sz="1800" kern="1200" baseline="-25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/Q &gt; 100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±[0,9+0,0232·Q</a:t>
                      </a:r>
                      <a:r>
                        <a:rPr kumimoji="0" lang="en-US" altLang="ru-RU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/Q]</a:t>
                      </a:r>
                    </a:p>
                  </a:txBody>
                  <a:tcPr marL="91415" marR="91415" marT="45697" marB="45697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6" name="Заголовок 1"/>
          <p:cNvSpPr txBox="1">
            <a:spLocks/>
          </p:cNvSpPr>
          <p:nvPr/>
        </p:nvSpPr>
        <p:spPr bwMode="auto">
          <a:xfrm>
            <a:off x="280988" y="11588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/>
              <a:t>НОВЫЕ УРОВНИ ТОЧНОСТИ </a:t>
            </a:r>
            <a:r>
              <a:rPr lang="en-US" altLang="ru-RU" sz="2400"/>
              <a:t>AI, AII</a:t>
            </a:r>
            <a:r>
              <a:rPr lang="ru-RU" altLang="ru-R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9117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 bwMode="auto">
          <a:xfrm>
            <a:off x="-36513" y="2371725"/>
            <a:ext cx="9217026" cy="48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КОНТАКТЫ</a:t>
            </a: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-36513" y="3213100"/>
            <a:ext cx="9217026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400" dirty="0">
                <a:solidFill>
                  <a:srgbClr val="4F4F4F"/>
                </a:solidFill>
              </a:rPr>
              <a:t>АО НПФ ЛОГИКА</a:t>
            </a:r>
            <a:endParaRPr lang="en-US" altLang="ru-RU" sz="1400" dirty="0">
              <a:solidFill>
                <a:srgbClr val="4F4F4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ru-RU" sz="1400" b="0" dirty="0">
                <a:solidFill>
                  <a:srgbClr val="4F4F4F"/>
                </a:solidFill>
              </a:rPr>
              <a:t>Россия, 190020, Санкт-Петербург, наб. Обводного канала, 150, а/я 215</a:t>
            </a:r>
            <a:endParaRPr lang="en-US" altLang="ru-RU" sz="1400" dirty="0">
              <a:solidFill>
                <a:srgbClr val="4F4F4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ru-RU" sz="1400" dirty="0">
                <a:solidFill>
                  <a:srgbClr val="4F4F4F"/>
                </a:solidFill>
              </a:rPr>
              <a:t>Тел.: </a:t>
            </a:r>
            <a:r>
              <a:rPr lang="ru-RU" altLang="ru-RU" sz="1400" b="0" dirty="0">
                <a:solidFill>
                  <a:srgbClr val="4F4F4F"/>
                </a:solidFill>
              </a:rPr>
              <a:t>(812) 252-1728, факс: (812) 252-2940, 445-2745</a:t>
            </a:r>
          </a:p>
          <a:p>
            <a:pPr algn="ctr">
              <a:lnSpc>
                <a:spcPct val="150000"/>
              </a:lnSpc>
            </a:pPr>
            <a:r>
              <a:rPr lang="en-US" altLang="ru-RU" sz="1400" dirty="0">
                <a:solidFill>
                  <a:srgbClr val="4F4F4F"/>
                </a:solidFill>
              </a:rPr>
              <a:t>E-mail: </a:t>
            </a:r>
            <a:r>
              <a:rPr lang="en-US" altLang="ru-RU" sz="1400" b="0" dirty="0">
                <a:solidFill>
                  <a:srgbClr val="4F4F4F"/>
                </a:solidFill>
              </a:rPr>
              <a:t>adm@logika.spb.ru, </a:t>
            </a:r>
          </a:p>
          <a:p>
            <a:pPr algn="ctr">
              <a:lnSpc>
                <a:spcPct val="150000"/>
              </a:lnSpc>
            </a:pPr>
            <a:r>
              <a:rPr lang="en-US" altLang="ru-RU" sz="1600" dirty="0">
                <a:solidFill>
                  <a:srgbClr val="008000"/>
                </a:solidFill>
              </a:rPr>
              <a:t>www.logika.spb.ru</a:t>
            </a:r>
            <a:endParaRPr lang="ru-RU" altLang="ru-RU" sz="1600" dirty="0">
              <a:solidFill>
                <a:srgbClr val="008000"/>
              </a:solidFill>
            </a:endParaRPr>
          </a:p>
          <a:p>
            <a:endParaRPr lang="ru-RU" altLang="ru-RU" b="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727970"/>
            <a:ext cx="9144000" cy="5941390"/>
          </a:xfrm>
          <a:prstGeom prst="rect">
            <a:avLst/>
          </a:prstGeom>
        </p:spPr>
      </p:pic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7524" y="103004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ИЗ ЧЕГО СОСТОИТ ПРИБОР УЧЕТА 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0414" t="11067" r="12747" b="21779"/>
          <a:stretch/>
        </p:blipFill>
        <p:spPr>
          <a:xfrm>
            <a:off x="2282737" y="674122"/>
            <a:ext cx="4494099" cy="4122687"/>
          </a:xfrm>
          <a:prstGeom prst="rect">
            <a:avLst/>
          </a:prstGeom>
          <a:effectLst>
            <a:outerShdw blurRad="571500" dist="190500" dir="4740000" sx="122000" sy="122000" algn="ctr" rotWithShape="0">
              <a:schemeClr val="tx1">
                <a:alpha val="56000"/>
              </a:schemeClr>
            </a:outerShdw>
          </a:effectLst>
        </p:spPr>
      </p:pic>
      <p:grpSp>
        <p:nvGrpSpPr>
          <p:cNvPr id="6" name="Группа 5"/>
          <p:cNvGrpSpPr/>
          <p:nvPr/>
        </p:nvGrpSpPr>
        <p:grpSpPr>
          <a:xfrm>
            <a:off x="347294" y="2068151"/>
            <a:ext cx="1939917" cy="1612877"/>
            <a:chOff x="347294" y="2068151"/>
            <a:chExt cx="1939917" cy="161287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47294" y="2068151"/>
              <a:ext cx="1849058" cy="1605103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482600" dist="190500" dir="6600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41" y="2106963"/>
              <a:ext cx="1263963" cy="1263963"/>
            </a:xfrm>
            <a:prstGeom prst="rect">
              <a:avLst/>
            </a:prstGeom>
            <a:ln w="15875">
              <a:noFill/>
            </a:ln>
            <a:effectLst/>
          </p:spPr>
        </p:pic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95536" y="3263465"/>
              <a:ext cx="1891675" cy="41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80975" indent="-180975" eaLnBrk="1" hangingPunct="1">
                <a:spcAft>
                  <a:spcPts val="1200"/>
                </a:spcAft>
                <a:buClr>
                  <a:srgbClr val="C00000"/>
                </a:buClr>
                <a:buSzPct val="90000"/>
                <a:buFont typeface="Wingdings" panose="05000000000000000000" pitchFamily="2" charset="2"/>
                <a:buChar char="n"/>
              </a:pPr>
              <a:r>
                <a:rPr lang="ru-RU" altLang="ru-RU" b="0" dirty="0" smtClean="0">
                  <a:solidFill>
                    <a:srgbClr val="4F4F4F"/>
                  </a:solidFill>
                </a:rPr>
                <a:t>Процессор</a:t>
              </a:r>
              <a:endParaRPr lang="ru-RU" altLang="ru-RU" b="0" dirty="0">
                <a:solidFill>
                  <a:srgbClr val="4F4F4F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326277" y="4710244"/>
            <a:ext cx="1885690" cy="1292187"/>
            <a:chOff x="1529702" y="4884185"/>
            <a:chExt cx="1885690" cy="129218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529702" y="4884185"/>
              <a:ext cx="1805532" cy="1284679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482600" dist="190500" dir="6600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568246" y="5768638"/>
              <a:ext cx="1847146" cy="407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80975" indent="-180975" eaLnBrk="1" hangingPunct="1">
                <a:spcAft>
                  <a:spcPts val="1200"/>
                </a:spcAft>
                <a:buClr>
                  <a:srgbClr val="C00000"/>
                </a:buClr>
                <a:buSzPct val="90000"/>
                <a:buFont typeface="Wingdings" panose="05000000000000000000" pitchFamily="2" charset="2"/>
                <a:buChar char="n"/>
              </a:pPr>
              <a:r>
                <a:rPr lang="ru-RU" altLang="ru-RU" b="0" dirty="0" smtClean="0">
                  <a:solidFill>
                    <a:srgbClr val="4F4F4F"/>
                  </a:solidFill>
                </a:rPr>
                <a:t>Интерфейсы</a:t>
              </a:r>
              <a:endParaRPr lang="ru-RU" altLang="ru-RU" b="0" dirty="0">
                <a:solidFill>
                  <a:srgbClr val="4F4F4F"/>
                </a:solidFill>
              </a:endParaRPr>
            </a:p>
          </p:txBody>
        </p:sp>
        <p:pic>
          <p:nvPicPr>
            <p:cNvPr id="27" name="Picture 11" descr="ethernet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149" y="5196821"/>
              <a:ext cx="397067" cy="397067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292100" dist="190500" dir="3600000" algn="tl" rotWithShape="0">
                <a:schemeClr val="tx1">
                  <a:alpha val="86000"/>
                </a:schemeClr>
              </a:outerShdw>
            </a:effectLst>
            <a:extLst/>
          </p:spPr>
        </p:pic>
        <p:pic>
          <p:nvPicPr>
            <p:cNvPr id="28" name="Picture 7" descr="bluetooth-300x300 cop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506" y="5205118"/>
              <a:ext cx="387585" cy="388769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292100" dist="190500" dir="3600000" algn="tl" rotWithShape="0">
                <a:schemeClr val="tx1">
                  <a:alpha val="86000"/>
                </a:schemeClr>
              </a:outerShdw>
            </a:effectLst>
            <a:extLst/>
          </p:spPr>
        </p:pic>
        <p:grpSp>
          <p:nvGrpSpPr>
            <p:cNvPr id="29" name="Группа 4"/>
            <p:cNvGrpSpPr>
              <a:grpSpLocks/>
            </p:cNvGrpSpPr>
            <p:nvPr/>
          </p:nvGrpSpPr>
          <p:grpSpPr bwMode="auto">
            <a:xfrm>
              <a:off x="2778066" y="5196820"/>
              <a:ext cx="445178" cy="413294"/>
              <a:chOff x="5616116" y="6234053"/>
              <a:chExt cx="572132" cy="570288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616116" y="6234053"/>
                <a:ext cx="572132" cy="57028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  <p:pic>
            <p:nvPicPr>
              <p:cNvPr id="31" name="Рисунок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6924" y="6260950"/>
                <a:ext cx="410515" cy="516422"/>
              </a:xfrm>
              <a:prstGeom prst="rect">
                <a:avLst/>
              </a:prstGeom>
              <a:solidFill>
                <a:schemeClr val="tx1"/>
              </a:solidFill>
              <a:ln w="41275">
                <a:solidFill>
                  <a:schemeClr val="accent4">
                    <a:lumMod val="75000"/>
                  </a:schemeClr>
                </a:solidFill>
                <a:round/>
              </a:ln>
              <a:effectLst>
                <a:outerShdw blurRad="292100" dist="190500" dir="3600000" algn="tl" rotWithShape="0">
                  <a:schemeClr val="tx1">
                    <a:alpha val="86000"/>
                  </a:schemeClr>
                </a:outerShdw>
              </a:effectLst>
              <a:extLst/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4830924" y="4984859"/>
            <a:ext cx="1833035" cy="1410157"/>
            <a:chOff x="4564358" y="5132029"/>
            <a:chExt cx="1833035" cy="141015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584339" y="5132029"/>
              <a:ext cx="1791739" cy="1410157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482600" dist="190500" dir="6000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4564358" y="5907319"/>
              <a:ext cx="1833035" cy="56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7800" indent="-177800" eaLnBrk="1" hangingPunct="1">
                <a:spcAft>
                  <a:spcPts val="1200"/>
                </a:spcAft>
                <a:buClr>
                  <a:srgbClr val="C00000"/>
                </a:buClr>
                <a:buSzPct val="90000"/>
                <a:buFont typeface="Wingdings" panose="05000000000000000000" pitchFamily="2" charset="2"/>
                <a:buChar char="n"/>
              </a:pPr>
              <a:r>
                <a:rPr lang="ru-RU" altLang="ru-RU" b="0" dirty="0" smtClean="0">
                  <a:solidFill>
                    <a:srgbClr val="4F4F4F"/>
                  </a:solidFill>
                </a:rPr>
                <a:t>Аналоговые компоненты</a:t>
              </a:r>
              <a:endParaRPr lang="ru-RU" altLang="ru-RU" b="0" dirty="0">
                <a:solidFill>
                  <a:srgbClr val="4F4F4F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947500" y="5223243"/>
              <a:ext cx="1080119" cy="614072"/>
              <a:chOff x="1844035" y="4563024"/>
              <a:chExt cx="1431821" cy="814023"/>
            </a:xfrm>
          </p:grpSpPr>
          <p:sp>
            <p:nvSpPr>
              <p:cNvPr id="36" name="Пятиугольник 35"/>
              <p:cNvSpPr/>
              <p:nvPr/>
            </p:nvSpPr>
            <p:spPr>
              <a:xfrm>
                <a:off x="2104944" y="4563024"/>
                <a:ext cx="954888" cy="814023"/>
              </a:xfrm>
              <a:prstGeom prst="homePlate">
                <a:avLst/>
              </a:prstGeom>
              <a:solidFill>
                <a:schemeClr val="tx2">
                  <a:lumMod val="85000"/>
                </a:schemeClr>
              </a:solidFill>
              <a:ln w="349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1844035" y="4797152"/>
                <a:ext cx="260911" cy="0"/>
              </a:xfrm>
              <a:prstGeom prst="line">
                <a:avLst/>
              </a:prstGeom>
              <a:ln w="3810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3059833" y="4977172"/>
                <a:ext cx="216023" cy="0"/>
              </a:xfrm>
              <a:prstGeom prst="line">
                <a:avLst/>
              </a:prstGeom>
              <a:ln w="3810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1844035" y="5157192"/>
                <a:ext cx="260911" cy="0"/>
              </a:xfrm>
              <a:prstGeom prst="line">
                <a:avLst/>
              </a:prstGeom>
              <a:ln w="3810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172512" y="4731531"/>
                <a:ext cx="1067341" cy="489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accent4">
                        <a:lumMod val="10000"/>
                      </a:schemeClr>
                    </a:solidFill>
                    <a:sym typeface="Symbol" panose="05050102010706020507" pitchFamily="18" charset="2"/>
                  </a:rPr>
                  <a:t>-</a:t>
                </a:r>
                <a:endParaRPr lang="ru-RU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6927924" y="3474028"/>
            <a:ext cx="2300615" cy="1410157"/>
            <a:chOff x="6828283" y="3902984"/>
            <a:chExt cx="2300615" cy="1410157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848263" y="3902984"/>
              <a:ext cx="1924707" cy="1410157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393700" dist="190500" dir="2400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6828283" y="4606266"/>
              <a:ext cx="2300615" cy="56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7800" indent="-177800" eaLnBrk="1" hangingPunct="1">
                <a:spcAft>
                  <a:spcPts val="1200"/>
                </a:spcAft>
                <a:buClr>
                  <a:srgbClr val="C00000"/>
                </a:buClr>
                <a:buSzPct val="90000"/>
                <a:buFont typeface="Wingdings" panose="05000000000000000000" pitchFamily="2" charset="2"/>
                <a:buChar char="n"/>
              </a:pPr>
              <a:r>
                <a:rPr lang="ru-RU" altLang="ru-RU" b="0" dirty="0" smtClean="0">
                  <a:solidFill>
                    <a:srgbClr val="4F4F4F"/>
                  </a:solidFill>
                </a:rPr>
                <a:t>Прецизионные элементы</a:t>
              </a:r>
              <a:endParaRPr lang="ru-RU" altLang="ru-RU" b="0" dirty="0">
                <a:solidFill>
                  <a:srgbClr val="4F4F4F"/>
                </a:solidFill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8144099" y="4287125"/>
              <a:ext cx="196823" cy="0"/>
            </a:xfrm>
            <a:prstGeom prst="line">
              <a:avLst/>
            </a:prstGeom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7227196" y="4285016"/>
              <a:ext cx="196823" cy="0"/>
            </a:xfrm>
            <a:prstGeom prst="line">
              <a:avLst/>
            </a:prstGeom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7424019" y="4102210"/>
              <a:ext cx="720080" cy="365613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  <a:ln w="34925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207030" y="4724211"/>
            <a:ext cx="9042761" cy="22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2438" indent="-452438" eaLnBrk="1" hangingPunct="1">
              <a:spcAft>
                <a:spcPts val="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n"/>
            </a:pPr>
            <a:r>
              <a:rPr lang="ru-RU" altLang="ru-RU" sz="3600" b="0" dirty="0" smtClean="0"/>
              <a:t>Задача №1</a:t>
            </a:r>
          </a:p>
          <a:p>
            <a:pPr marL="0" indent="0" eaLnBrk="1" hangingPunct="1">
              <a:spcAft>
                <a:spcPts val="0"/>
              </a:spcAft>
              <a:buClr>
                <a:srgbClr val="C00000"/>
              </a:buClr>
              <a:buSzPct val="90000"/>
            </a:pPr>
            <a:r>
              <a:rPr lang="ru-RU" altLang="ru-RU" sz="3600" b="0" dirty="0" smtClean="0"/>
              <a:t>Замещение комплектации от «недружественных» производителей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9848075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727970"/>
            <a:ext cx="9144000" cy="594139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" y="1664804"/>
            <a:ext cx="2162005" cy="1809224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444500" dist="228600" dir="5400000" sx="101000" sy="101000" algn="ctr" rotWithShape="0">
              <a:schemeClr val="tx1">
                <a:alpha val="89000"/>
              </a:schemeClr>
            </a:outerShdw>
          </a:effectLst>
        </p:spPr>
      </p:pic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7524" y="103004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ИЛИ…</a:t>
            </a:r>
            <a:endParaRPr lang="ru-RU" altLang="ru-RU" sz="2400" dirty="0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326277" y="4710244"/>
            <a:ext cx="1805532" cy="1284679"/>
            <a:chOff x="1529702" y="4884185"/>
            <a:chExt cx="1805532" cy="128467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529702" y="4884185"/>
              <a:ext cx="1805532" cy="1284679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482600" dist="190500" dir="6600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11" descr="ethernet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149" y="5196821"/>
              <a:ext cx="397067" cy="397067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292100" dist="190500" dir="3600000" algn="tl" rotWithShape="0">
                <a:schemeClr val="tx1">
                  <a:alpha val="86000"/>
                </a:schemeClr>
              </a:outerShdw>
            </a:effectLst>
            <a:extLst/>
          </p:spPr>
        </p:pic>
        <p:pic>
          <p:nvPicPr>
            <p:cNvPr id="28" name="Picture 7" descr="bluetooth-300x300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506" y="5205118"/>
              <a:ext cx="387585" cy="388769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292100" dist="190500" dir="3600000" algn="tl" rotWithShape="0">
                <a:schemeClr val="tx1">
                  <a:alpha val="86000"/>
                </a:schemeClr>
              </a:outerShdw>
            </a:effectLst>
            <a:extLst/>
          </p:spPr>
        </p:pic>
        <p:grpSp>
          <p:nvGrpSpPr>
            <p:cNvPr id="29" name="Группа 4"/>
            <p:cNvGrpSpPr>
              <a:grpSpLocks/>
            </p:cNvGrpSpPr>
            <p:nvPr/>
          </p:nvGrpSpPr>
          <p:grpSpPr bwMode="auto">
            <a:xfrm>
              <a:off x="2778066" y="5196820"/>
              <a:ext cx="445178" cy="413294"/>
              <a:chOff x="5616116" y="6234053"/>
              <a:chExt cx="572132" cy="570288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616116" y="6234053"/>
                <a:ext cx="572132" cy="570288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b="0"/>
              </a:p>
            </p:txBody>
          </p:sp>
          <p:pic>
            <p:nvPicPr>
              <p:cNvPr id="31" name="Рисунок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6924" y="6260950"/>
                <a:ext cx="410515" cy="516422"/>
              </a:xfrm>
              <a:prstGeom prst="rect">
                <a:avLst/>
              </a:prstGeom>
              <a:solidFill>
                <a:schemeClr val="tx1"/>
              </a:solidFill>
              <a:ln w="41275">
                <a:solidFill>
                  <a:schemeClr val="accent4">
                    <a:lumMod val="75000"/>
                  </a:schemeClr>
                </a:solidFill>
                <a:round/>
              </a:ln>
              <a:effectLst>
                <a:outerShdw blurRad="292100" dist="190500" dir="3600000" algn="tl" rotWithShape="0">
                  <a:schemeClr val="tx1">
                    <a:alpha val="86000"/>
                  </a:schemeClr>
                </a:outerShdw>
              </a:effectLst>
              <a:extLst/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1471706" y="4984859"/>
            <a:ext cx="5261396" cy="1410157"/>
            <a:chOff x="1205140" y="5132029"/>
            <a:chExt cx="5261396" cy="141015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584339" y="5132029"/>
              <a:ext cx="1791739" cy="1410157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482600" dist="190500" dir="6000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4633501" y="5937577"/>
              <a:ext cx="1833035" cy="38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7800" indent="-177800" eaLnBrk="1" hangingPunct="1">
                <a:spcAft>
                  <a:spcPts val="1200"/>
                </a:spcAft>
                <a:buClr>
                  <a:srgbClr val="C00000"/>
                </a:buClr>
                <a:buSzPct val="90000"/>
                <a:buFont typeface="Wingdings" panose="05000000000000000000" pitchFamily="2" charset="2"/>
                <a:buChar char="n"/>
              </a:pPr>
              <a:r>
                <a:rPr lang="ja-JP" altLang="en-US" b="0" dirty="0">
                  <a:solidFill>
                    <a:srgbClr val="4F4F4F"/>
                  </a:solidFill>
                </a:rPr>
                <a:t>模数转换器</a:t>
              </a:r>
              <a:r>
                <a:rPr lang="ru-RU" altLang="ru-RU" b="0" dirty="0" smtClean="0">
                  <a:solidFill>
                    <a:srgbClr val="4F4F4F"/>
                  </a:solidFill>
                </a:rPr>
                <a:t> </a:t>
              </a:r>
              <a:endParaRPr lang="ru-RU" altLang="ru-RU" b="0" dirty="0">
                <a:solidFill>
                  <a:srgbClr val="4F4F4F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4947500" y="5223243"/>
              <a:ext cx="1080119" cy="614072"/>
              <a:chOff x="1844035" y="4563024"/>
              <a:chExt cx="1431821" cy="814023"/>
            </a:xfrm>
          </p:grpSpPr>
          <p:sp>
            <p:nvSpPr>
              <p:cNvPr id="36" name="Пятиугольник 35"/>
              <p:cNvSpPr/>
              <p:nvPr/>
            </p:nvSpPr>
            <p:spPr>
              <a:xfrm>
                <a:off x="2104944" y="4563024"/>
                <a:ext cx="954888" cy="814023"/>
              </a:xfrm>
              <a:prstGeom prst="homePlate">
                <a:avLst/>
              </a:prstGeom>
              <a:solidFill>
                <a:schemeClr val="tx2">
                  <a:lumMod val="85000"/>
                </a:schemeClr>
              </a:solidFill>
              <a:ln w="34925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1844035" y="4797152"/>
                <a:ext cx="260911" cy="0"/>
              </a:xfrm>
              <a:prstGeom prst="line">
                <a:avLst/>
              </a:prstGeom>
              <a:ln w="3810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3059833" y="4977172"/>
                <a:ext cx="216023" cy="0"/>
              </a:xfrm>
              <a:prstGeom prst="line">
                <a:avLst/>
              </a:prstGeom>
              <a:ln w="3810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1844035" y="5157192"/>
                <a:ext cx="260911" cy="0"/>
              </a:xfrm>
              <a:prstGeom prst="line">
                <a:avLst/>
              </a:prstGeom>
              <a:ln w="38100"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172512" y="4731531"/>
                <a:ext cx="1067341" cy="489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accent4">
                        <a:lumMod val="10000"/>
                      </a:schemeClr>
                    </a:solidFill>
                    <a:sym typeface="Symbol" panose="05050102010706020507" pitchFamily="18" charset="2"/>
                  </a:rPr>
                  <a:t>-</a:t>
                </a:r>
                <a:endParaRPr lang="ru-RU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05140" y="5704748"/>
              <a:ext cx="1833035" cy="56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77800" indent="-177800" eaLnBrk="1" hangingPunct="1">
                <a:spcAft>
                  <a:spcPts val="1200"/>
                </a:spcAft>
                <a:buClr>
                  <a:srgbClr val="C00000"/>
                </a:buClr>
                <a:buSzPct val="90000"/>
                <a:buFont typeface="Wingdings" panose="05000000000000000000" pitchFamily="2" charset="2"/>
                <a:buChar char="n"/>
              </a:pPr>
              <a:r>
                <a:rPr lang="ru-RU" altLang="ru-RU" b="0" dirty="0" smtClean="0">
                  <a:solidFill>
                    <a:srgbClr val="4F4F4F"/>
                  </a:solidFill>
                </a:rPr>
                <a:t> 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947904" y="3474028"/>
            <a:ext cx="2121355" cy="1446161"/>
            <a:chOff x="6848263" y="3902984"/>
            <a:chExt cx="2121355" cy="1446161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848263" y="3902984"/>
              <a:ext cx="1924707" cy="1410157"/>
            </a:xfrm>
            <a:prstGeom prst="rect">
              <a:avLst/>
            </a:prstGeom>
            <a:solidFill>
              <a:schemeClr val="tx1"/>
            </a:solidFill>
            <a:ln w="41275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393700" dist="190500" dir="2400000" algn="tl" rotWithShape="0">
                <a:schemeClr val="tx1">
                  <a:alpha val="8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7257090" y="4781137"/>
              <a:ext cx="1712528" cy="56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857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7800" indent="-177800" eaLnBrk="1" hangingPunct="1">
                <a:spcAft>
                  <a:spcPts val="1200"/>
                </a:spcAft>
                <a:buClr>
                  <a:srgbClr val="C00000"/>
                </a:buClr>
                <a:buSzPct val="90000"/>
                <a:buFont typeface="Wingdings" panose="05000000000000000000" pitchFamily="2" charset="2"/>
                <a:buChar char="n"/>
              </a:pPr>
              <a:r>
                <a:rPr lang="ja-JP" altLang="en-US" b="0" dirty="0">
                  <a:solidFill>
                    <a:srgbClr val="4F4F4F"/>
                  </a:solidFill>
                </a:rPr>
                <a:t>电阻器</a:t>
              </a:r>
              <a:endParaRPr lang="ru-RU" altLang="ru-RU" b="0" dirty="0">
                <a:solidFill>
                  <a:srgbClr val="4F4F4F"/>
                </a:solidFill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8144099" y="4287125"/>
              <a:ext cx="196823" cy="0"/>
            </a:xfrm>
            <a:prstGeom prst="line">
              <a:avLst/>
            </a:prstGeom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7227196" y="4285016"/>
              <a:ext cx="196823" cy="0"/>
            </a:xfrm>
            <a:prstGeom prst="line">
              <a:avLst/>
            </a:prstGeom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/>
            <p:cNvSpPr/>
            <p:nvPr/>
          </p:nvSpPr>
          <p:spPr>
            <a:xfrm>
              <a:off x="7424019" y="4102210"/>
              <a:ext cx="720080" cy="365613"/>
            </a:xfrm>
            <a:prstGeom prst="rect">
              <a:avLst/>
            </a:prstGeom>
            <a:solidFill>
              <a:schemeClr val="tx2">
                <a:lumMod val="85000"/>
              </a:schemeClr>
            </a:solidFill>
            <a:ln w="34925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16309" y="5538034"/>
            <a:ext cx="815582" cy="300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ru-RU" sz="2100" b="0" i="0" u="none" strike="noStrike" cap="none" normalizeH="0" baseline="0" dirty="0" smtClean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界面</a:t>
            </a:r>
            <a:r>
              <a:rPr kumimoji="0" lang="zh-CN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" name="Picture 11" descr="940-picture-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09" y="819483"/>
            <a:ext cx="3263350" cy="3136174"/>
          </a:xfrm>
          <a:prstGeom prst="rect">
            <a:avLst/>
          </a:prstGeom>
          <a:noFill/>
          <a:ln>
            <a:noFill/>
          </a:ln>
          <a:effectLst>
            <a:outerShdw blurRad="431800" dist="114300" dir="5400000" sx="105000" sy="105000" algn="ctr" rotWithShape="0">
              <a:schemeClr val="tx2">
                <a:alpha val="8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776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850" y="1658321"/>
            <a:ext cx="2897503" cy="2994698"/>
          </a:xfrm>
          <a:prstGeom prst="rect">
            <a:avLst/>
          </a:prstGeom>
          <a:ln w="15875">
            <a:noFill/>
          </a:ln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7524" y="103004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 МОДЕРНИЗАЦИИ ИК</a:t>
            </a:r>
            <a:r>
              <a:rPr lang="en-US" altLang="ru-RU" sz="2400" dirty="0" smtClean="0"/>
              <a:t> </a:t>
            </a:r>
            <a:endParaRPr lang="ru-RU" altLang="ru-RU" sz="2400" dirty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-1670050" y="3157538"/>
            <a:ext cx="13346113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6" y="1587533"/>
            <a:ext cx="2984288" cy="2519908"/>
          </a:xfrm>
          <a:prstGeom prst="rect">
            <a:avLst/>
          </a:prstGeom>
          <a:ln w="15875">
            <a:noFill/>
          </a:ln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07504" y="764704"/>
            <a:ext cx="9294729" cy="108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SzPct val="90000"/>
            </a:pPr>
            <a:r>
              <a:rPr lang="ru-RU" altLang="ru-RU" sz="2400" dirty="0" smtClean="0">
                <a:solidFill>
                  <a:srgbClr val="C00000"/>
                </a:solidFill>
              </a:rPr>
              <a:t>ЗАДАЧА №2: Поддержание дружественного «окружения»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083" y="3905211"/>
            <a:ext cx="2346392" cy="2346392"/>
          </a:xfrm>
          <a:prstGeom prst="rect">
            <a:avLst/>
          </a:prstGeom>
          <a:ln w="15875">
            <a:noFill/>
          </a:ln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69" y="1439397"/>
            <a:ext cx="2816182" cy="2816181"/>
          </a:xfrm>
          <a:prstGeom prst="rect">
            <a:avLst/>
          </a:prstGeom>
          <a:ln w="15875">
            <a:noFill/>
          </a:ln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47" y="3949631"/>
            <a:ext cx="2900406" cy="2326126"/>
          </a:xfrm>
          <a:prstGeom prst="rect">
            <a:avLst/>
          </a:prstGeom>
          <a:ln w="15875">
            <a:noFill/>
          </a:ln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1907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143508" y="116632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МОДЕРНИЗИРОВАННЫЙ ЛОГИКА 6962</a:t>
            </a:r>
            <a:endParaRPr lang="ru-RU" altLang="ru-RU" sz="2400" dirty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-1670050" y="3157538"/>
            <a:ext cx="13346113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65" y="1373356"/>
            <a:ext cx="3158793" cy="3156866"/>
          </a:xfrm>
          <a:prstGeom prst="rect">
            <a:avLst/>
          </a:prstGeom>
          <a:ln w="15875">
            <a:noFill/>
          </a:ln>
          <a:effectLst>
            <a:outerShdw blurRad="190500" dist="38100" dir="5400000" sx="105000" sy="105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098371" y="1728915"/>
            <a:ext cx="4897523" cy="342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25000"/>
              </a:lnSpc>
              <a:spcAft>
                <a:spcPts val="0"/>
              </a:spcAft>
              <a:buClr>
                <a:srgbClr val="C00000"/>
              </a:buClr>
              <a:buSzPct val="90000"/>
            </a:pPr>
            <a:r>
              <a:rPr lang="ru-RU" altLang="ru-RU" sz="2000" b="0" dirty="0" smtClean="0">
                <a:solidFill>
                  <a:srgbClr val="9E0000"/>
                </a:solidFill>
              </a:rPr>
              <a:t>8700; 8750;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OPTIFLUX; ADMAG; </a:t>
            </a:r>
            <a:r>
              <a:rPr lang="en-US" altLang="ru-RU" sz="2000" b="0" dirty="0" err="1" smtClean="0">
                <a:solidFill>
                  <a:srgbClr val="9E0000"/>
                </a:solidFill>
              </a:rPr>
              <a:t>Promag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; OPTISONIC 3400; </a:t>
            </a:r>
            <a:r>
              <a:rPr lang="en-US" altLang="ru-RU" sz="2000" b="0" dirty="0" err="1">
                <a:solidFill>
                  <a:srgbClr val="9E0000"/>
                </a:solidFill>
              </a:rPr>
              <a:t>SonoSensor</a:t>
            </a:r>
            <a:r>
              <a:rPr lang="en-US" altLang="ru-RU" sz="2000" b="0" dirty="0">
                <a:solidFill>
                  <a:srgbClr val="9E0000"/>
                </a:solidFill>
              </a:rPr>
              <a:t>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30</a:t>
            </a:r>
            <a:r>
              <a:rPr lang="ru-RU" altLang="ru-RU" sz="2000" b="0" dirty="0" smtClean="0">
                <a:solidFill>
                  <a:srgbClr val="9E0000"/>
                </a:solidFill>
              </a:rPr>
              <a:t>; 8800; </a:t>
            </a:r>
            <a:r>
              <a:rPr lang="en-US" altLang="ru-RU" sz="2000" b="0" dirty="0">
                <a:solidFill>
                  <a:srgbClr val="9E0000"/>
                </a:solidFill>
              </a:rPr>
              <a:t>OPTISWIRL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4070; </a:t>
            </a:r>
            <a:r>
              <a:rPr lang="en-US" altLang="ru-RU" sz="2000" b="0" dirty="0">
                <a:solidFill>
                  <a:srgbClr val="9E0000"/>
                </a:solidFill>
              </a:rPr>
              <a:t>YEWFLO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DY; </a:t>
            </a:r>
            <a:r>
              <a:rPr lang="en-US" altLang="ru-RU" sz="2000" b="0" dirty="0" err="1">
                <a:solidFill>
                  <a:srgbClr val="9E0000"/>
                </a:solidFill>
              </a:rPr>
              <a:t>Prowirl</a:t>
            </a:r>
            <a:r>
              <a:rPr lang="en-US" altLang="ru-RU" sz="2000" b="0" dirty="0">
                <a:solidFill>
                  <a:srgbClr val="9E0000"/>
                </a:solidFill>
              </a:rPr>
              <a:t>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200; </a:t>
            </a:r>
            <a:r>
              <a:rPr lang="ru-RU" altLang="ru-RU" sz="2000" b="0" dirty="0" smtClean="0">
                <a:solidFill>
                  <a:srgbClr val="9E0000"/>
                </a:solidFill>
              </a:rPr>
              <a:t>ВСКМ; ОВСТ; </a:t>
            </a:r>
            <a:r>
              <a:rPr lang="ru-RU" altLang="ru-RU" sz="2000" b="0" dirty="0" err="1" smtClean="0">
                <a:solidFill>
                  <a:srgbClr val="9E0000"/>
                </a:solidFill>
              </a:rPr>
              <a:t>ОВСХд</a:t>
            </a:r>
            <a:r>
              <a:rPr lang="ru-RU" altLang="ru-RU" sz="2000" b="0" dirty="0" smtClean="0">
                <a:solidFill>
                  <a:srgbClr val="9E0000"/>
                </a:solidFill>
              </a:rPr>
              <a:t>; </a:t>
            </a:r>
            <a:r>
              <a:rPr lang="ru-RU" altLang="ru-RU" sz="2000" b="0" dirty="0" err="1" smtClean="0">
                <a:solidFill>
                  <a:srgbClr val="9E0000"/>
                </a:solidFill>
              </a:rPr>
              <a:t>ОВСГд</a:t>
            </a:r>
            <a:r>
              <a:rPr lang="ru-RU" altLang="ru-RU" sz="2000" b="0" dirty="0" smtClean="0">
                <a:solidFill>
                  <a:srgbClr val="9E0000"/>
                </a:solidFill>
              </a:rPr>
              <a:t> ;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SITRANS FM; </a:t>
            </a:r>
            <a:r>
              <a:rPr lang="en-US" altLang="ru-RU" sz="2000" b="0" dirty="0">
                <a:solidFill>
                  <a:srgbClr val="9E0000"/>
                </a:solidFill>
              </a:rPr>
              <a:t>SITRANS F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US; </a:t>
            </a:r>
            <a:r>
              <a:rPr lang="en-US" altLang="ru-RU" sz="2000" b="0" dirty="0" err="1">
                <a:solidFill>
                  <a:srgbClr val="9E0000"/>
                </a:solidFill>
              </a:rPr>
              <a:t>Sitrans</a:t>
            </a:r>
            <a:r>
              <a:rPr lang="en-US" altLang="ru-RU" sz="2000" b="0" dirty="0">
                <a:solidFill>
                  <a:srgbClr val="9E0000"/>
                </a:solidFill>
              </a:rPr>
              <a:t>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P200; </a:t>
            </a:r>
            <a:r>
              <a:rPr lang="en-US" altLang="ru-RU" sz="2000" b="0" dirty="0" err="1">
                <a:solidFill>
                  <a:srgbClr val="9E0000"/>
                </a:solidFill>
              </a:rPr>
              <a:t>Sitrans</a:t>
            </a:r>
            <a:r>
              <a:rPr lang="en-US" altLang="ru-RU" sz="2000" b="0" dirty="0">
                <a:solidFill>
                  <a:srgbClr val="9E0000"/>
                </a:solidFill>
              </a:rPr>
              <a:t>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P210; </a:t>
            </a:r>
            <a:r>
              <a:rPr lang="en-US" altLang="ru-RU" sz="2000" b="0" dirty="0" err="1">
                <a:solidFill>
                  <a:srgbClr val="9E0000"/>
                </a:solidFill>
              </a:rPr>
              <a:t>Sitrans</a:t>
            </a:r>
            <a:r>
              <a:rPr lang="en-US" altLang="ru-RU" sz="2000" b="0" dirty="0">
                <a:solidFill>
                  <a:srgbClr val="9E0000"/>
                </a:solidFill>
              </a:rPr>
              <a:t>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P220; </a:t>
            </a:r>
            <a:r>
              <a:rPr lang="en-US" altLang="ru-RU" sz="2000" b="0" dirty="0">
                <a:solidFill>
                  <a:srgbClr val="9E0000"/>
                </a:solidFill>
              </a:rPr>
              <a:t>MBS4003; </a:t>
            </a:r>
            <a:r>
              <a:rPr lang="en-US" altLang="ru-RU" sz="2000" b="0" dirty="0" smtClean="0">
                <a:solidFill>
                  <a:srgbClr val="9E0000"/>
                </a:solidFill>
              </a:rPr>
              <a:t>3051</a:t>
            </a:r>
            <a:endParaRPr lang="en-US" altLang="ru-RU" sz="2000" b="0" dirty="0">
              <a:solidFill>
                <a:srgbClr val="9E0000"/>
              </a:solidFill>
            </a:endParaRPr>
          </a:p>
          <a:p>
            <a:pPr marL="0" indent="0" eaLnBrk="1" hangingPunct="1">
              <a:spcAft>
                <a:spcPts val="0"/>
              </a:spcAft>
              <a:buClr>
                <a:srgbClr val="C00000"/>
              </a:buClr>
              <a:buSzPct val="90000"/>
            </a:pPr>
            <a:endParaRPr lang="ru-RU" altLang="ru-RU" sz="2000" b="0" dirty="0" smtClean="0">
              <a:solidFill>
                <a:srgbClr val="C000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0367" y="829860"/>
            <a:ext cx="7716009" cy="7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C00000"/>
              </a:buClr>
              <a:buSzPct val="90000"/>
            </a:pPr>
            <a:r>
              <a:rPr lang="ru-RU" altLang="ru-RU" sz="2000" dirty="0" smtClean="0">
                <a:solidFill>
                  <a:schemeClr val="accent4">
                    <a:lumMod val="10000"/>
                  </a:schemeClr>
                </a:solidFill>
              </a:rPr>
              <a:t>Пример – Эволюция состава теплосчетчика ЛОГИКА 6962</a:t>
            </a:r>
            <a:endParaRPr lang="ru-RU" altLang="ru-RU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96183" y="1410105"/>
            <a:ext cx="2700300" cy="4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C00000"/>
              </a:buClr>
              <a:buSzPct val="90000"/>
            </a:pPr>
            <a:r>
              <a:rPr lang="ru-RU" altLang="ru-RU" sz="2000" dirty="0">
                <a:solidFill>
                  <a:schemeClr val="accent4">
                    <a:lumMod val="10000"/>
                  </a:schemeClr>
                </a:solidFill>
              </a:rPr>
              <a:t>ИСКЛЮЧЕНЫ: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8551" y="4550715"/>
            <a:ext cx="4897523" cy="342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C00000"/>
              </a:buClr>
              <a:buSzPct val="90000"/>
            </a:pPr>
            <a:endParaRPr lang="ru-RU" altLang="ru-RU" sz="2000" b="0" dirty="0" smtClean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137" y="5242375"/>
            <a:ext cx="85657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b="0" dirty="0">
                <a:solidFill>
                  <a:srgbClr val="1A4A16"/>
                </a:solidFill>
              </a:rPr>
              <a:t>ВЗЛЕТ ЭР </a:t>
            </a:r>
            <a:r>
              <a:rPr lang="ru-RU" sz="2000" b="0" dirty="0" err="1">
                <a:solidFill>
                  <a:srgbClr val="1A4A16"/>
                </a:solidFill>
              </a:rPr>
              <a:t>Лайт</a:t>
            </a:r>
            <a:r>
              <a:rPr lang="ru-RU" sz="2000" b="0" dirty="0">
                <a:solidFill>
                  <a:srgbClr val="1A4A16"/>
                </a:solidFill>
              </a:rPr>
              <a:t> М; ВЗЛЕТ ТЭР; Карат-551М; Геликон РЭЛ-100; УРМ; </a:t>
            </a:r>
          </a:p>
          <a:p>
            <a:pPr>
              <a:lnSpc>
                <a:spcPct val="125000"/>
              </a:lnSpc>
            </a:pPr>
            <a:r>
              <a:rPr lang="ru-RU" sz="2000" b="0" dirty="0">
                <a:solidFill>
                  <a:srgbClr val="1A4A16"/>
                </a:solidFill>
              </a:rPr>
              <a:t>ВИРС-У; ВИРС-М; ЭМИС-ВИХРЬ 200; </a:t>
            </a:r>
            <a:r>
              <a:rPr lang="ru-RU" sz="2000" b="0" dirty="0" err="1">
                <a:solidFill>
                  <a:srgbClr val="1A4A16"/>
                </a:solidFill>
              </a:rPr>
              <a:t>ОВСУд</a:t>
            </a:r>
            <a:r>
              <a:rPr lang="ru-RU" sz="2000" b="0" dirty="0">
                <a:solidFill>
                  <a:srgbClr val="1A4A16"/>
                </a:solidFill>
              </a:rPr>
              <a:t>; МВС; ТВС; </a:t>
            </a:r>
            <a:r>
              <a:rPr lang="ru-RU" sz="2000" b="0" dirty="0" err="1">
                <a:solidFill>
                  <a:srgbClr val="1A4A16"/>
                </a:solidFill>
              </a:rPr>
              <a:t>Декаст</a:t>
            </a:r>
            <a:r>
              <a:rPr lang="ru-RU" sz="2000" b="0" dirty="0">
                <a:solidFill>
                  <a:srgbClr val="1A4A16"/>
                </a:solidFill>
              </a:rPr>
              <a:t>; Пульсар; НОРМА СВКМ, -СВКС, -СТВ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19582" y="4880382"/>
            <a:ext cx="2700300" cy="4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C00000"/>
              </a:buClr>
              <a:buSzPct val="90000"/>
            </a:pPr>
            <a:r>
              <a:rPr lang="ru-RU" altLang="ru-RU" sz="2000" dirty="0" smtClean="0">
                <a:solidFill>
                  <a:schemeClr val="accent4">
                    <a:lumMod val="10000"/>
                  </a:schemeClr>
                </a:solidFill>
              </a:rPr>
              <a:t>ДОБАВЛЕНЫ:</a:t>
            </a:r>
            <a:endParaRPr lang="ru-RU" altLang="ru-RU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62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1"/>
          <p:cNvSpPr txBox="1">
            <a:spLocks/>
          </p:cNvSpPr>
          <p:nvPr/>
        </p:nvSpPr>
        <p:spPr bwMode="auto">
          <a:xfrm>
            <a:off x="287524" y="103004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НОВЫЙ ГАЗОВЫЙ ИК ЛОГИКА 6740</a:t>
            </a:r>
            <a:endParaRPr lang="ru-RU" altLang="ru-RU" sz="2400" dirty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-1670050" y="3157538"/>
            <a:ext cx="13346113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26273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21401"/>
              </p:ext>
            </p:extLst>
          </p:nvPr>
        </p:nvGraphicFramePr>
        <p:xfrm>
          <a:off x="3671900" y="3034244"/>
          <a:ext cx="5342999" cy="3450374"/>
        </p:xfrm>
        <a:graphic>
          <a:graphicData uri="http://schemas.openxmlformats.org/drawingml/2006/table">
            <a:tbl>
              <a:tblPr>
                <a:effectLst>
                  <a:outerShdw blurRad="381000" dist="76200" dir="2700000" algn="tl" rotWithShape="0">
                    <a:prstClr val="black">
                      <a:alpha val="36000"/>
                    </a:prstClr>
                  </a:outerShdw>
                </a:effectLst>
                <a:tableStyleId>{5C22544A-7EE6-4342-B048-85BDC9FD1C3A}</a:tableStyleId>
              </a:tblPr>
              <a:tblGrid>
                <a:gridCol w="2079825"/>
                <a:gridCol w="1721235"/>
                <a:gridCol w="1541939"/>
              </a:tblGrid>
              <a:tr h="325433">
                <a:tc gridSpan="3">
                  <a:txBody>
                    <a:bodyPr/>
                    <a:lstStyle/>
                    <a:p>
                      <a:pPr marL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Корректоры</a:t>
                      </a:r>
                      <a:endParaRPr lang="ru-RU" sz="18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" marR="10796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039">
                <a:tc gridSpan="3">
                  <a:txBody>
                    <a:bodyPr/>
                    <a:lstStyle/>
                    <a:p>
                      <a:pPr marL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СПГ740, СПГ742, СПГ761</a:t>
                      </a:r>
                      <a:endParaRPr lang="ru-RU" sz="1800" b="1" kern="1200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" marR="10796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172">
                <a:tc gridSpan="3">
                  <a:txBody>
                    <a:bodyPr/>
                    <a:lstStyle/>
                    <a:p>
                      <a:pPr marL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Измерительные адаптеры</a:t>
                      </a:r>
                      <a:endParaRPr lang="ru-RU" sz="18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" marR="10796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54">
                <a:tc gridSpan="3">
                  <a:txBody>
                    <a:bodyPr/>
                    <a:lstStyle/>
                    <a:p>
                      <a:pPr marL="36195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АДС97 – (0, 1 или 2) </a:t>
                      </a:r>
                      <a:r>
                        <a:rPr lang="ru-RU" sz="1800" b="1" kern="1200" baseline="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</a:t>
                      </a:r>
                      <a:endParaRPr lang="ru-RU" sz="1800" b="1" kern="1200" baseline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" marR="10796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433">
                <a:tc gridSpan="3">
                  <a:txBody>
                    <a:bodyPr/>
                    <a:lstStyle/>
                    <a:p>
                      <a:pPr marL="3619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Преобразователи расхода</a:t>
                      </a:r>
                      <a:endParaRPr lang="ru-RU" sz="18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796" marR="10796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1343">
                <a:tc>
                  <a:txBody>
                    <a:bodyPr/>
                    <a:lstStyle/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РСГ </a:t>
                      </a:r>
                      <a:endParaRPr lang="ru-RU" sz="1800" b="1" kern="1200" spc="-7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СТГ 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СГ 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ЭМИС-РГС </a:t>
                      </a:r>
                      <a:r>
                        <a:rPr lang="ru-RU" sz="1800" b="1" kern="1200" spc="-7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245 </a:t>
                      </a:r>
                      <a:endParaRPr lang="ru-RU" sz="1800" b="1" kern="1200" spc="-7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ЭМИС-ВИХРЬ 200</a:t>
                      </a:r>
                      <a:endParaRPr lang="ru-RU" sz="1800" b="1" kern="1200" spc="-7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0795" marR="10795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РГ-Р </a:t>
                      </a:r>
                      <a:endParaRPr lang="ru-RU" sz="1800" b="1" kern="1200" spc="-70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РГ-Т 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РВГ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РЕД-Р 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Ирвис-К300 </a:t>
                      </a:r>
                      <a:endParaRPr lang="ru-RU" sz="1800" b="1" kern="1200" spc="-7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0795" marR="10795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ВКР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ВПМ 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СГВ 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BK-G </a:t>
                      </a:r>
                    </a:p>
                    <a:p>
                      <a:pPr marL="0" indent="84138">
                        <a:spcAft>
                          <a:spcPts val="0"/>
                        </a:spcAft>
                      </a:pPr>
                      <a:r>
                        <a:rPr lang="ru-RU" sz="1800" b="1" kern="1200" spc="-7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BK</a:t>
                      </a:r>
                      <a:endParaRPr lang="ru-RU" sz="1800" b="1" kern="1200" spc="-7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0795" marR="10795" marT="0" marB="0" anchor="ctr">
                    <a:lnL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31940" y="764704"/>
            <a:ext cx="5076564" cy="21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ru-RU" altLang="ru-RU" b="0" dirty="0" smtClean="0">
                <a:solidFill>
                  <a:srgbClr val="4F4F4F"/>
                </a:solidFill>
              </a:rPr>
              <a:t>Предназначен для учета </a:t>
            </a:r>
            <a:r>
              <a:rPr lang="ru-RU" altLang="ru-RU" b="0" dirty="0">
                <a:solidFill>
                  <a:srgbClr val="4F4F4F"/>
                </a:solidFill>
              </a:rPr>
              <a:t>природного газа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ru-RU" altLang="ru-RU" b="0" dirty="0">
                <a:solidFill>
                  <a:srgbClr val="4F4F4F"/>
                </a:solidFill>
              </a:rPr>
              <a:t>Обслуживает трубопроводов: </a:t>
            </a:r>
            <a:r>
              <a:rPr lang="ru-RU" altLang="ru-RU" dirty="0">
                <a:solidFill>
                  <a:srgbClr val="4F4F4F"/>
                </a:solidFill>
              </a:rPr>
              <a:t>от 1 до 16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ru-RU" altLang="ru-RU" b="0" dirty="0">
                <a:solidFill>
                  <a:srgbClr val="4F4F4F"/>
                </a:solidFill>
              </a:rPr>
              <a:t>Реализует методики измерений с применением турбинных, ротационных, вихревых, </a:t>
            </a:r>
            <a:r>
              <a:rPr lang="ru-RU" altLang="ru-RU" dirty="0">
                <a:solidFill>
                  <a:srgbClr val="4F4F4F"/>
                </a:solidFill>
              </a:rPr>
              <a:t>диафрагменных, струйных </a:t>
            </a:r>
            <a:r>
              <a:rPr lang="ru-RU" altLang="ru-RU" dirty="0" smtClean="0">
                <a:solidFill>
                  <a:srgbClr val="4F4F4F"/>
                </a:solidFill>
              </a:rPr>
              <a:t>счетчиков (ГОСТ Р 8.740-2023,</a:t>
            </a:r>
            <a:r>
              <a:rPr lang="en-US" altLang="ru-RU" dirty="0" smtClean="0">
                <a:solidFill>
                  <a:srgbClr val="4F4F4F"/>
                </a:solidFill>
              </a:rPr>
              <a:t> </a:t>
            </a:r>
            <a:r>
              <a:rPr lang="ru-RU" altLang="ru-RU" dirty="0" smtClean="0">
                <a:solidFill>
                  <a:srgbClr val="4F4F4F"/>
                </a:solidFill>
              </a:rPr>
              <a:t>ГОСТ Р 8.995-2023)</a:t>
            </a:r>
            <a:endParaRPr lang="ru-RU" altLang="ru-RU" dirty="0">
              <a:solidFill>
                <a:srgbClr val="4F4F4F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5516" y="4257092"/>
            <a:ext cx="3348372" cy="238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 hangingPunct="1">
              <a:spcBef>
                <a:spcPts val="0"/>
              </a:spcBef>
              <a:spcAft>
                <a:spcPts val="1800"/>
              </a:spcAft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ru-RU" altLang="ru-RU" b="0" dirty="0" smtClean="0">
                <a:solidFill>
                  <a:srgbClr val="4F4F4F"/>
                </a:solidFill>
              </a:rPr>
              <a:t>Реализует </a:t>
            </a:r>
            <a:r>
              <a:rPr lang="en-US" altLang="ru-RU" b="0" dirty="0" smtClean="0">
                <a:solidFill>
                  <a:srgbClr val="4F4F4F"/>
                </a:solidFill>
              </a:rPr>
              <a:t>PTZ- </a:t>
            </a:r>
            <a:r>
              <a:rPr lang="ru-RU" altLang="ru-RU" b="0" dirty="0" smtClean="0">
                <a:solidFill>
                  <a:srgbClr val="4F4F4F"/>
                </a:solidFill>
              </a:rPr>
              <a:t>и </a:t>
            </a:r>
            <a:r>
              <a:rPr lang="en-US" altLang="ru-RU" b="0" dirty="0" smtClean="0">
                <a:solidFill>
                  <a:srgbClr val="4F4F4F"/>
                </a:solidFill>
              </a:rPr>
              <a:t>PT-</a:t>
            </a:r>
            <a:r>
              <a:rPr lang="ru-RU" altLang="ru-RU" b="0" dirty="0" smtClean="0">
                <a:solidFill>
                  <a:srgbClr val="4F4F4F"/>
                </a:solidFill>
              </a:rPr>
              <a:t>пересчет (предусмотрены комплектации без датчиков давления)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ru-RU" altLang="ru-RU" dirty="0" smtClean="0">
                <a:solidFill>
                  <a:srgbClr val="9E0000"/>
                </a:solidFill>
              </a:rPr>
              <a:t>Предельно универсален.  Подходит для объектов любой сложности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8" y="868778"/>
            <a:ext cx="3545344" cy="2992270"/>
          </a:xfrm>
          <a:prstGeom prst="rect">
            <a:avLst/>
          </a:prstGeom>
          <a:effectLst>
            <a:outerShdw blurRad="266700" dist="38100" dir="2700000" sx="103000" sy="103000" algn="tl" rotWithShape="0">
              <a:prstClr val="black">
                <a:alpha val="4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942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" y="585840"/>
            <a:ext cx="3511149" cy="350946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tl" rotWithShape="0">
              <a:prstClr val="black">
                <a:alpha val="2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Rectangle 41"/>
          <p:cNvSpPr>
            <a:spLocks noChangeArrowheads="1"/>
          </p:cNvSpPr>
          <p:nvPr/>
        </p:nvSpPr>
        <p:spPr bwMode="auto">
          <a:xfrm>
            <a:off x="3717579" y="836712"/>
            <a:ext cx="5426421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dirty="0" smtClean="0">
                <a:solidFill>
                  <a:srgbClr val="4F4F4F"/>
                </a:solidFill>
              </a:rPr>
              <a:t>Метрологические  характеристики:</a:t>
            </a:r>
            <a:r>
              <a:rPr lang="ru-RU" altLang="ru-RU" dirty="0">
                <a:solidFill>
                  <a:srgbClr val="4F4F4F"/>
                </a:solidFill>
              </a:rPr>
              <a:t> </a:t>
            </a:r>
            <a:endParaRPr lang="ru-RU" altLang="ru-RU" dirty="0" smtClean="0">
              <a:solidFill>
                <a:srgbClr val="4F4F4F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b="0" dirty="0" smtClean="0">
                <a:solidFill>
                  <a:srgbClr val="4F4F4F"/>
                </a:solidFill>
              </a:rPr>
              <a:t>аналог СПГ761.2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dirty="0" smtClean="0">
                <a:solidFill>
                  <a:srgbClr val="4F4F4F"/>
                </a:solidFill>
              </a:rPr>
              <a:t>Конфигурация </a:t>
            </a:r>
            <a:r>
              <a:rPr lang="ru-RU" altLang="ru-RU" dirty="0">
                <a:solidFill>
                  <a:srgbClr val="4F4F4F"/>
                </a:solidFill>
              </a:rPr>
              <a:t>входов</a:t>
            </a:r>
            <a:r>
              <a:rPr lang="ru-RU" altLang="ru-RU" b="0" dirty="0">
                <a:solidFill>
                  <a:srgbClr val="4F4F4F"/>
                </a:solidFill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b="0" dirty="0">
                <a:solidFill>
                  <a:srgbClr val="4F4F4F"/>
                </a:solidFill>
              </a:rPr>
              <a:t>базовая</a:t>
            </a:r>
            <a:r>
              <a:rPr lang="ru-RU" altLang="ru-RU" sz="1600" b="0" dirty="0">
                <a:solidFill>
                  <a:srgbClr val="4F4F4F"/>
                </a:solidFill>
              </a:rPr>
              <a:t>	</a:t>
            </a:r>
            <a:r>
              <a:rPr lang="ru-RU" altLang="ru-RU" sz="1600" b="0" u="dottedHeavy" dirty="0">
                <a:solidFill>
                  <a:srgbClr val="4F4F4F"/>
                </a:solidFill>
              </a:rPr>
              <a:t> 		 	</a:t>
            </a:r>
            <a:r>
              <a:rPr lang="ru-RU" altLang="ru-RU" b="0" dirty="0">
                <a:solidFill>
                  <a:srgbClr val="4F4F4F"/>
                </a:solidFill>
              </a:rPr>
              <a:t> 8I</a:t>
            </a:r>
            <a:r>
              <a:rPr lang="en-US" altLang="ru-RU" b="0" dirty="0">
                <a:solidFill>
                  <a:srgbClr val="4F4F4F"/>
                </a:solidFill>
              </a:rPr>
              <a:t>+4F+4R</a:t>
            </a:r>
            <a:r>
              <a:rPr lang="ru-RU" altLang="ru-RU" b="0" dirty="0">
                <a:solidFill>
                  <a:srgbClr val="4F4F4F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b="0" dirty="0">
                <a:solidFill>
                  <a:srgbClr val="4F4F4F"/>
                </a:solidFill>
              </a:rPr>
              <a:t>с 2хАДС97</a:t>
            </a:r>
            <a:r>
              <a:rPr lang="ru-RU" altLang="ru-RU" sz="1600" b="0" u="dottedHeavy" dirty="0">
                <a:solidFill>
                  <a:srgbClr val="4F4F4F"/>
                </a:solidFill>
              </a:rPr>
              <a:t>		         	</a:t>
            </a:r>
            <a:r>
              <a:rPr lang="ru-RU" altLang="ru-RU" sz="1600" b="0" dirty="0" smtClean="0">
                <a:solidFill>
                  <a:srgbClr val="4F4F4F"/>
                </a:solidFill>
              </a:rPr>
              <a:t> </a:t>
            </a:r>
            <a:r>
              <a:rPr lang="ru-RU" altLang="ru-RU" b="0" dirty="0" smtClean="0">
                <a:solidFill>
                  <a:srgbClr val="4F4F4F"/>
                </a:solidFill>
              </a:rPr>
              <a:t>16I</a:t>
            </a:r>
            <a:r>
              <a:rPr lang="en-US" altLang="ru-RU" b="0" dirty="0" smtClean="0">
                <a:solidFill>
                  <a:srgbClr val="4F4F4F"/>
                </a:solidFill>
              </a:rPr>
              <a:t>+</a:t>
            </a:r>
            <a:r>
              <a:rPr lang="ru-RU" altLang="ru-RU" b="0" dirty="0" smtClean="0">
                <a:solidFill>
                  <a:srgbClr val="4F4F4F"/>
                </a:solidFill>
              </a:rPr>
              <a:t>12</a:t>
            </a:r>
            <a:r>
              <a:rPr lang="en-US" altLang="ru-RU" b="0" dirty="0" smtClean="0">
                <a:solidFill>
                  <a:srgbClr val="4F4F4F"/>
                </a:solidFill>
              </a:rPr>
              <a:t>F+</a:t>
            </a:r>
            <a:r>
              <a:rPr lang="ru-RU" altLang="ru-RU" b="0" dirty="0" smtClean="0">
                <a:solidFill>
                  <a:srgbClr val="4F4F4F"/>
                </a:solidFill>
              </a:rPr>
              <a:t>12</a:t>
            </a:r>
            <a:r>
              <a:rPr lang="en-US" altLang="ru-RU" b="0" dirty="0" smtClean="0">
                <a:solidFill>
                  <a:srgbClr val="4F4F4F"/>
                </a:solidFill>
              </a:rPr>
              <a:t>R  </a:t>
            </a:r>
            <a:endParaRPr lang="en-US" altLang="ru-RU" b="0" dirty="0">
              <a:solidFill>
                <a:srgbClr val="4F4F4F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ru-RU" altLang="ru-RU" b="0" dirty="0">
                <a:solidFill>
                  <a:srgbClr val="4F4F4F"/>
                </a:solidFill>
              </a:rPr>
              <a:t>Обслуживаемых труб</a:t>
            </a:r>
            <a:r>
              <a:rPr lang="ru-RU" altLang="ru-RU" sz="1600" b="0" dirty="0">
                <a:solidFill>
                  <a:srgbClr val="4F4F4F"/>
                </a:solidFill>
              </a:rPr>
              <a:t>:</a:t>
            </a:r>
            <a:r>
              <a:rPr lang="en-US" altLang="ru-RU" sz="1600" b="0" u="dottedHeavy" dirty="0">
                <a:solidFill>
                  <a:srgbClr val="4F4F4F"/>
                </a:solidFill>
              </a:rPr>
              <a:t>	 </a:t>
            </a:r>
            <a:r>
              <a:rPr lang="ru-RU" altLang="ru-RU" sz="1600" b="0" u="dottedHeavy" dirty="0">
                <a:solidFill>
                  <a:srgbClr val="4F4F4F"/>
                </a:solidFill>
              </a:rPr>
              <a:t>	</a:t>
            </a:r>
            <a:r>
              <a:rPr lang="ru-RU" altLang="ru-RU" b="0" dirty="0">
                <a:solidFill>
                  <a:srgbClr val="4F4F4F"/>
                </a:solidFill>
              </a:rPr>
              <a:t> до 12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b="0" dirty="0">
                <a:solidFill>
                  <a:srgbClr val="4F4F4F"/>
                </a:solidFill>
              </a:rPr>
              <a:t>Обслуживаемых потребителей:</a:t>
            </a:r>
            <a:r>
              <a:rPr lang="en-US" altLang="ru-RU" sz="1600" b="0" u="dottedHeavy" dirty="0">
                <a:solidFill>
                  <a:srgbClr val="4F4F4F"/>
                </a:solidFill>
              </a:rPr>
              <a:t>	</a:t>
            </a:r>
            <a:r>
              <a:rPr lang="ru-RU" altLang="ru-RU" b="0" dirty="0">
                <a:solidFill>
                  <a:srgbClr val="4F4F4F"/>
                </a:solidFill>
              </a:rPr>
              <a:t> до </a:t>
            </a:r>
            <a:r>
              <a:rPr lang="ru-RU" altLang="ru-RU" b="0" dirty="0" smtClean="0">
                <a:solidFill>
                  <a:srgbClr val="4F4F4F"/>
                </a:solidFill>
              </a:rPr>
              <a:t>6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dirty="0">
                <a:solidFill>
                  <a:srgbClr val="4F4F4F"/>
                </a:solidFill>
              </a:rPr>
              <a:t>П</a:t>
            </a:r>
            <a:r>
              <a:rPr lang="ru-RU" altLang="ru-RU" dirty="0" smtClean="0">
                <a:solidFill>
                  <a:srgbClr val="4F4F4F"/>
                </a:solidFill>
              </a:rPr>
              <a:t>итание: </a:t>
            </a:r>
            <a:r>
              <a:rPr lang="ru-RU" altLang="ru-RU" b="0" dirty="0" smtClean="0">
                <a:solidFill>
                  <a:srgbClr val="4F4F4F"/>
                </a:solidFill>
              </a:rPr>
              <a:t>внешнее 12 В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dirty="0" smtClean="0">
                <a:solidFill>
                  <a:srgbClr val="4F4F4F"/>
                </a:solidFill>
              </a:rPr>
              <a:t>Дисплей: </a:t>
            </a:r>
            <a:r>
              <a:rPr lang="en-US" altLang="ru-RU" b="0" dirty="0" smtClean="0">
                <a:solidFill>
                  <a:srgbClr val="4F4F4F"/>
                </a:solidFill>
              </a:rPr>
              <a:t>OLED</a:t>
            </a:r>
            <a:endParaRPr lang="ru-RU" altLang="ru-RU" b="0" dirty="0" smtClean="0">
              <a:solidFill>
                <a:srgbClr val="4F4F4F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ru-RU" altLang="ru-RU" dirty="0" smtClean="0">
                <a:solidFill>
                  <a:srgbClr val="4F4F4F"/>
                </a:solidFill>
              </a:rPr>
              <a:t>Гарантия: </a:t>
            </a:r>
            <a:r>
              <a:rPr lang="ru-RU" altLang="ru-RU" b="0" dirty="0" smtClean="0">
                <a:solidFill>
                  <a:srgbClr val="4F4F4F"/>
                </a:solidFill>
              </a:rPr>
              <a:t>7 лет</a:t>
            </a:r>
            <a:endParaRPr lang="ru-RU" altLang="ru-RU" b="0" dirty="0">
              <a:solidFill>
                <a:srgbClr val="4F4F4F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1463" y="130537"/>
            <a:ext cx="82296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tx1"/>
                </a:solidFill>
                <a:effectLst/>
              </a:rPr>
              <a:t>НОВЫЕ СПГ761 (мод. 761.3, 761.4)</a:t>
            </a:r>
          </a:p>
        </p:txBody>
      </p:sp>
      <p:pic>
        <p:nvPicPr>
          <p:cNvPr id="17" name="Picture 9" descr="RS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4" y="3962573"/>
            <a:ext cx="466725" cy="468313"/>
          </a:xfrm>
          <a:prstGeom prst="rect">
            <a:avLst/>
          </a:prstGeom>
          <a:noFill/>
          <a:ln w="34925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etherne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36" y="3999086"/>
            <a:ext cx="460375" cy="460375"/>
          </a:xfrm>
          <a:prstGeom prst="rect">
            <a:avLst/>
          </a:prstGeom>
          <a:noFill/>
          <a:ln w="34925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RS4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4" y="4575348"/>
            <a:ext cx="466725" cy="463550"/>
          </a:xfrm>
          <a:prstGeom prst="rect">
            <a:avLst/>
          </a:prstGeom>
          <a:noFill/>
          <a:ln w="34925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41636" y="4046711"/>
            <a:ext cx="132873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86D1EC"/>
              </a:buClr>
              <a:buSzPct val="90000"/>
            </a:pPr>
            <a:r>
              <a:rPr lang="ru-RU" altLang="ru-RU" sz="1400" b="0" smtClean="0">
                <a:solidFill>
                  <a:srgbClr val="4F4F4F"/>
                </a:solidFill>
              </a:rPr>
              <a:t>RS232С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78149" y="4600748"/>
            <a:ext cx="15906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86D1EC"/>
              </a:buClr>
              <a:buSzPct val="90000"/>
            </a:pPr>
            <a:r>
              <a:rPr lang="en-US" altLang="ru-RU" sz="1400" b="0" smtClean="0">
                <a:solidFill>
                  <a:srgbClr val="4F4F4F"/>
                </a:solidFill>
              </a:rPr>
              <a:t>RS485</a:t>
            </a:r>
            <a:endParaRPr lang="ru-RU" altLang="ru-RU" sz="1400" b="0" smtClean="0">
              <a:solidFill>
                <a:srgbClr val="4F4F4F"/>
              </a:solidFill>
            </a:endParaRPr>
          </a:p>
        </p:txBody>
      </p:sp>
      <p:pic>
        <p:nvPicPr>
          <p:cNvPr id="23" name="Picture 7" descr="bluetooth-300x300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49" y="4608686"/>
            <a:ext cx="449262" cy="450850"/>
          </a:xfrm>
          <a:prstGeom prst="rect">
            <a:avLst/>
          </a:prstGeom>
          <a:noFill/>
          <a:ln w="34925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op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24" y="5189711"/>
            <a:ext cx="466725" cy="457200"/>
          </a:xfrm>
          <a:prstGeom prst="rect">
            <a:avLst/>
          </a:prstGeom>
          <a:noFill/>
          <a:ln w="34925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583111" y="5227811"/>
            <a:ext cx="11842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86D1EC"/>
              </a:buClr>
              <a:buSzPct val="90000"/>
            </a:pPr>
            <a:r>
              <a:rPr lang="ru-RU" altLang="ru-RU" sz="1400" b="0" smtClean="0">
                <a:solidFill>
                  <a:srgbClr val="4F4F4F"/>
                </a:solidFill>
              </a:rPr>
              <a:t>Оптопорт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595811" y="4070523"/>
            <a:ext cx="1187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86D1EC"/>
              </a:buClr>
              <a:buSzPct val="90000"/>
            </a:pPr>
            <a:r>
              <a:rPr lang="en-US" altLang="ru-RU" sz="1400" b="0" dirty="0" smtClean="0">
                <a:solidFill>
                  <a:srgbClr val="4F4F4F"/>
                </a:solidFill>
              </a:rPr>
              <a:t>Ethernet</a:t>
            </a:r>
            <a:endParaRPr lang="ru-RU" altLang="ru-RU" sz="1400" b="0" dirty="0" smtClean="0">
              <a:solidFill>
                <a:srgbClr val="4F4F4F"/>
              </a:solidFill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2557711" y="4678536"/>
            <a:ext cx="10874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86D1EC"/>
              </a:buClr>
              <a:buSzPct val="90000"/>
            </a:pPr>
            <a:r>
              <a:rPr lang="en-US" altLang="ru-RU" sz="1400" b="0" smtClean="0">
                <a:solidFill>
                  <a:srgbClr val="4F4F4F"/>
                </a:solidFill>
              </a:rPr>
              <a:t>Bluetooth</a:t>
            </a:r>
            <a:endParaRPr lang="ru-RU" altLang="ru-RU" sz="1400" b="0" smtClean="0">
              <a:solidFill>
                <a:srgbClr val="4F4F4F"/>
              </a:solidFill>
            </a:endParaRPr>
          </a:p>
        </p:txBody>
      </p:sp>
      <p:pic>
        <p:nvPicPr>
          <p:cNvPr id="28" name="Picture 12" descr="RS4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4" y="5183361"/>
            <a:ext cx="466725" cy="463550"/>
          </a:xfrm>
          <a:prstGeom prst="rect">
            <a:avLst/>
          </a:prstGeom>
          <a:noFill/>
          <a:ln w="34925" algn="ctr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978149" y="5227811"/>
            <a:ext cx="15906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86D1EC"/>
              </a:buClr>
              <a:buSzPct val="90000"/>
            </a:pPr>
            <a:r>
              <a:rPr lang="en-US" altLang="ru-RU" sz="1400" b="0" smtClean="0">
                <a:solidFill>
                  <a:srgbClr val="4F4F4F"/>
                </a:solidFill>
              </a:rPr>
              <a:t>RS485</a:t>
            </a:r>
            <a:endParaRPr lang="ru-RU" altLang="ru-RU" sz="1400" b="0" smtClean="0">
              <a:solidFill>
                <a:srgbClr val="4F4F4F"/>
              </a:solidFill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67544" y="5810423"/>
            <a:ext cx="2309813" cy="47942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txBody>
          <a:bodyPr/>
          <a:lstStyle/>
          <a:p>
            <a:pPr algn="ctr" eaLnBrk="1" hangingPunct="1">
              <a:spcBef>
                <a:spcPts val="1200"/>
              </a:spcBef>
              <a:defRPr/>
            </a:pPr>
            <a:r>
              <a:rPr lang="ru-RU" altLang="ru-RU" sz="1400" b="0" dirty="0" err="1">
                <a:solidFill>
                  <a:srgbClr val="4F4F4F"/>
                </a:solidFill>
              </a:rPr>
              <a:t>СПСеть</a:t>
            </a:r>
            <a:r>
              <a:rPr lang="ru-RU" altLang="ru-RU" sz="1400" b="0" dirty="0">
                <a:solidFill>
                  <a:srgbClr val="4F4F4F"/>
                </a:solidFill>
              </a:rPr>
              <a:t>; M</a:t>
            </a:r>
            <a:r>
              <a:rPr lang="en-US" altLang="ru-RU" sz="1400" b="0" dirty="0" err="1">
                <a:solidFill>
                  <a:srgbClr val="4F4F4F"/>
                </a:solidFill>
              </a:rPr>
              <a:t>odbus</a:t>
            </a:r>
            <a:r>
              <a:rPr lang="en-US" altLang="ru-RU" sz="1400" b="0" dirty="0">
                <a:solidFill>
                  <a:srgbClr val="4F4F4F"/>
                </a:solidFill>
              </a:rPr>
              <a:t> RTU</a:t>
            </a:r>
            <a:r>
              <a:rPr lang="ru-RU" altLang="ru-RU" sz="1400" b="0" dirty="0">
                <a:solidFill>
                  <a:srgbClr val="4F4F4F"/>
                </a:solidFill>
              </a:rPr>
              <a:t>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ru-RU" sz="1400" b="0" dirty="0">
                <a:solidFill>
                  <a:srgbClr val="4F4F4F"/>
                </a:solidFill>
              </a:rPr>
              <a:t>PPP-TCP</a:t>
            </a:r>
            <a:r>
              <a:rPr lang="ru-RU" altLang="ru-RU" sz="1400" b="0" dirty="0">
                <a:solidFill>
                  <a:srgbClr val="4F4F4F"/>
                </a:solidFill>
              </a:rPr>
              <a:t>/</a:t>
            </a:r>
            <a:r>
              <a:rPr lang="en-US" altLang="ru-RU" sz="1400" b="0" dirty="0">
                <a:solidFill>
                  <a:srgbClr val="4F4F4F"/>
                </a:solidFill>
              </a:rPr>
              <a:t>IP</a:t>
            </a:r>
            <a:r>
              <a:rPr lang="ru-RU" altLang="ru-RU" sz="1400" b="0" dirty="0">
                <a:solidFill>
                  <a:srgbClr val="4F4F4F"/>
                </a:solidFill>
              </a:rPr>
              <a:t> </a:t>
            </a:r>
            <a:r>
              <a:rPr lang="en-US" altLang="ru-RU" sz="1400" b="0" dirty="0">
                <a:solidFill>
                  <a:srgbClr val="4F4F4F"/>
                </a:solidFill>
              </a:rPr>
              <a:t>UDP</a:t>
            </a:r>
            <a:endParaRPr lang="ru-RU" altLang="ru-RU" sz="1400" b="0" dirty="0">
              <a:solidFill>
                <a:srgbClr val="4F4F4F"/>
              </a:solidFill>
            </a:endParaRPr>
          </a:p>
        </p:txBody>
      </p:sp>
      <p:pic>
        <p:nvPicPr>
          <p:cNvPr id="20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3225"/>
            <a:ext cx="2858641" cy="1906159"/>
          </a:xfrm>
          <a:prstGeom prst="rect">
            <a:avLst/>
          </a:prstGeom>
          <a:noFill/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18875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63" y="800100"/>
            <a:ext cx="6164262" cy="5724525"/>
          </a:xfrm>
          <a:prstGeom prst="rect">
            <a:avLst/>
          </a:prstGeom>
          <a:effectLst>
            <a:outerShdw blurRad="279400" dist="38100" sx="103000" sy="103000" algn="l" rotWithShape="0">
              <a:prstClr val="black">
                <a:alpha val="26000"/>
              </a:prstClr>
            </a:outerShdw>
          </a:effectLst>
        </p:spPr>
      </p:pic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1800" y="115888"/>
            <a:ext cx="684053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chemeClr val="tx1"/>
                </a:solidFill>
                <a:effectLst/>
              </a:rPr>
              <a:t>ЛГК410</a:t>
            </a:r>
          </a:p>
        </p:txBody>
      </p:sp>
    </p:spTree>
    <p:extLst>
      <p:ext uri="{BB962C8B-B14F-4D97-AF65-F5344CB8AC3E}">
        <p14:creationId xmlns:p14="http://schemas.microsoft.com/office/powerpoint/2010/main" val="40216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 txBox="1">
            <a:spLocks/>
          </p:cNvSpPr>
          <p:nvPr/>
        </p:nvSpPr>
        <p:spPr bwMode="auto">
          <a:xfrm>
            <a:off x="280988" y="115888"/>
            <a:ext cx="71088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ЛГК410 </a:t>
            </a:r>
            <a:r>
              <a:rPr lang="ru-RU" altLang="ru-RU" sz="2400" dirty="0"/>
              <a:t>– </a:t>
            </a:r>
            <a:r>
              <a:rPr lang="ru-RU" altLang="ru-RU" sz="2400" dirty="0" smtClean="0"/>
              <a:t>НОВЫЙ МОДЕЛЬНЫЙ РЯД</a:t>
            </a:r>
            <a:endParaRPr lang="ru-RU" altLang="ru-RU" sz="2400" dirty="0"/>
          </a:p>
        </p:txBody>
      </p:sp>
      <p:graphicFrame>
        <p:nvGraphicFramePr>
          <p:cNvPr id="5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675808"/>
              </p:ext>
            </p:extLst>
          </p:nvPr>
        </p:nvGraphicFramePr>
        <p:xfrm>
          <a:off x="647564" y="908720"/>
          <a:ext cx="7991481" cy="5251715"/>
        </p:xfrm>
        <a:graphic>
          <a:graphicData uri="http://schemas.openxmlformats.org/drawingml/2006/table">
            <a:tbl>
              <a:tblPr/>
              <a:tblGrid>
                <a:gridCol w="2664160"/>
                <a:gridCol w="2520281"/>
                <a:gridCol w="701760"/>
                <a:gridCol w="701760"/>
                <a:gridCol w="701760"/>
                <a:gridCol w="701760"/>
              </a:tblGrid>
              <a:tr h="64841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канала 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точности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(min)                    (max)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</a:tr>
              <a:tr h="570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ECE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ECE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E00"/>
                    </a:solidFill>
                  </a:tcPr>
                </a:tc>
              </a:tr>
              <a:tr h="1014425"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ЛГК410-20-12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ЛГК410-20-6 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ЛГК410-20-6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Суженный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ЛГК410-25-18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ЛГК410-25-9 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4F4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5347">
                <a:tc>
                  <a:txBody>
                    <a:bodyPr/>
                    <a:lstStyle/>
                    <a:p>
                      <a:pPr marL="0" marR="0" lvl="0" indent="176213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ЛГК410-32-30</a:t>
                      </a:r>
                    </a:p>
                    <a:p>
                      <a:pPr marL="0" marR="0" lvl="0" indent="176213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ЛГК410-32-15</a:t>
                      </a:r>
                    </a:p>
                    <a:p>
                      <a:pPr marL="0" marR="0" lvl="0" indent="176213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ЛГК410-32-15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Суженный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ЛГК410-40-46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ЛГК410-40-23</a:t>
                      </a: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</a:p>
                    <a:p>
                      <a:pPr marL="0" marR="0" lvl="0" indent="179388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Стандартный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F4F4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1415" marR="91415" marT="45704" marB="45704" anchor="ctr" horzOverflow="overflow">
                    <a:lnL w="28575" cap="flat" cmpd="sng" algn="ctr">
                      <a:solidFill>
                        <a:srgbClr val="053D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716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16">
      <a:dk1>
        <a:srgbClr val="086C19"/>
      </a:dk1>
      <a:lt1>
        <a:srgbClr val="FFFFFF"/>
      </a:lt1>
      <a:dk2>
        <a:srgbClr val="00801E"/>
      </a:dk2>
      <a:lt2>
        <a:srgbClr val="FFFFFF"/>
      </a:lt2>
      <a:accent1>
        <a:srgbClr val="3366FF"/>
      </a:accent1>
      <a:accent2>
        <a:srgbClr val="20F6C8"/>
      </a:accent2>
      <a:accent3>
        <a:srgbClr val="AAC0AB"/>
      </a:accent3>
      <a:accent4>
        <a:srgbClr val="DADADA"/>
      </a:accent4>
      <a:accent5>
        <a:srgbClr val="ADB8FF"/>
      </a:accent5>
      <a:accent6>
        <a:srgbClr val="1CDFB5"/>
      </a:accent6>
      <a:hlink>
        <a:srgbClr val="86D1EC"/>
      </a:hlink>
      <a:folHlink>
        <a:srgbClr val="41B6CD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чи 10">
        <a:dk1>
          <a:srgbClr val="000080"/>
        </a:dk1>
        <a:lt1>
          <a:srgbClr val="FFFFFF"/>
        </a:lt1>
        <a:dk2>
          <a:srgbClr val="008000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1">
        <a:dk1>
          <a:srgbClr val="0A821E"/>
        </a:dk1>
        <a:lt1>
          <a:srgbClr val="FFFFFF"/>
        </a:lt1>
        <a:dk2>
          <a:srgbClr val="008000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2">
        <a:dk1>
          <a:srgbClr val="266606"/>
        </a:dk1>
        <a:lt1>
          <a:srgbClr val="FFFFFF"/>
        </a:lt1>
        <a:dk2>
          <a:srgbClr val="00660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B8A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33CC33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3">
        <a:dk1>
          <a:srgbClr val="0A821E"/>
        </a:dk1>
        <a:lt1>
          <a:srgbClr val="FFFFFF"/>
        </a:lt1>
        <a:dk2>
          <a:srgbClr val="008000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4">
        <a:dk1>
          <a:srgbClr val="0A821E"/>
        </a:dk1>
        <a:lt1>
          <a:srgbClr val="FFFFFF"/>
        </a:lt1>
        <a:dk2>
          <a:srgbClr val="017F4F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B2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5">
        <a:dk1>
          <a:srgbClr val="086C19"/>
        </a:dk1>
        <a:lt1>
          <a:srgbClr val="FFFFFF"/>
        </a:lt1>
        <a:dk2>
          <a:srgbClr val="017F0D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6">
        <a:dk1>
          <a:srgbClr val="086C19"/>
        </a:dk1>
        <a:lt1>
          <a:srgbClr val="FFFFFF"/>
        </a:lt1>
        <a:dk2>
          <a:srgbClr val="00801E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AB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Лучи">
  <a:themeElements>
    <a:clrScheme name="Лучи 16">
      <a:dk1>
        <a:srgbClr val="086C19"/>
      </a:dk1>
      <a:lt1>
        <a:srgbClr val="FFFFFF"/>
      </a:lt1>
      <a:dk2>
        <a:srgbClr val="00801E"/>
      </a:dk2>
      <a:lt2>
        <a:srgbClr val="FFFFFF"/>
      </a:lt2>
      <a:accent1>
        <a:srgbClr val="3366FF"/>
      </a:accent1>
      <a:accent2>
        <a:srgbClr val="20F6C8"/>
      </a:accent2>
      <a:accent3>
        <a:srgbClr val="AAC0AB"/>
      </a:accent3>
      <a:accent4>
        <a:srgbClr val="DADADA"/>
      </a:accent4>
      <a:accent5>
        <a:srgbClr val="ADB8FF"/>
      </a:accent5>
      <a:accent6>
        <a:srgbClr val="1CDFB5"/>
      </a:accent6>
      <a:hlink>
        <a:srgbClr val="86D1EC"/>
      </a:hlink>
      <a:folHlink>
        <a:srgbClr val="41B6CD"/>
      </a:folHlink>
    </a:clrScheme>
    <a:fontScheme name="Луч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учи 10">
        <a:dk1>
          <a:srgbClr val="000080"/>
        </a:dk1>
        <a:lt1>
          <a:srgbClr val="FFFFFF"/>
        </a:lt1>
        <a:dk2>
          <a:srgbClr val="008000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1">
        <a:dk1>
          <a:srgbClr val="0A821E"/>
        </a:dk1>
        <a:lt1>
          <a:srgbClr val="FFFFFF"/>
        </a:lt1>
        <a:dk2>
          <a:srgbClr val="008000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2">
        <a:dk1>
          <a:srgbClr val="266606"/>
        </a:dk1>
        <a:lt1>
          <a:srgbClr val="FFFFFF"/>
        </a:lt1>
        <a:dk2>
          <a:srgbClr val="00660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B8A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33CC33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3">
        <a:dk1>
          <a:srgbClr val="0A821E"/>
        </a:dk1>
        <a:lt1>
          <a:srgbClr val="FFFFFF"/>
        </a:lt1>
        <a:dk2>
          <a:srgbClr val="008000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4">
        <a:dk1>
          <a:srgbClr val="0A821E"/>
        </a:dk1>
        <a:lt1>
          <a:srgbClr val="FFFFFF"/>
        </a:lt1>
        <a:dk2>
          <a:srgbClr val="017F4F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B2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5">
        <a:dk1>
          <a:srgbClr val="086C19"/>
        </a:dk1>
        <a:lt1>
          <a:srgbClr val="FFFFFF"/>
        </a:lt1>
        <a:dk2>
          <a:srgbClr val="017F0D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AA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16">
        <a:dk1>
          <a:srgbClr val="086C19"/>
        </a:dk1>
        <a:lt1>
          <a:srgbClr val="FFFFFF"/>
        </a:lt1>
        <a:dk2>
          <a:srgbClr val="00801E"/>
        </a:dk2>
        <a:lt2>
          <a:srgbClr val="FFFFFF"/>
        </a:lt2>
        <a:accent1>
          <a:srgbClr val="3366FF"/>
        </a:accent1>
        <a:accent2>
          <a:srgbClr val="20F6C8"/>
        </a:accent2>
        <a:accent3>
          <a:srgbClr val="AAC0AB"/>
        </a:accent3>
        <a:accent4>
          <a:srgbClr val="DADADA"/>
        </a:accent4>
        <a:accent5>
          <a:srgbClr val="ADB8FF"/>
        </a:accent5>
        <a:accent6>
          <a:srgbClr val="1CDFB5"/>
        </a:accent6>
        <a:hlink>
          <a:srgbClr val="86D1EC"/>
        </a:hlink>
        <a:folHlink>
          <a:srgbClr val="41B6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13520</TotalTime>
  <Words>743</Words>
  <Application>Microsoft Office PowerPoint</Application>
  <PresentationFormat>Экран (4:3)</PresentationFormat>
  <Paragraphs>290</Paragraphs>
  <Slides>18</Slides>
  <Notes>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inherit</vt:lpstr>
      <vt:lpstr>Symbol</vt:lpstr>
      <vt:lpstr>Times New Roman</vt:lpstr>
      <vt:lpstr>Wingdings</vt:lpstr>
      <vt:lpstr>Лучи</vt:lpstr>
      <vt:lpstr>Тема Office</vt:lpstr>
      <vt:lpstr>2_Лучи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СПГ761 (мод. 761.3, 761.4)</vt:lpstr>
      <vt:lpstr>ЛГК410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free</cp:lastModifiedBy>
  <cp:revision>597</cp:revision>
  <dcterms:created xsi:type="dcterms:W3CDTF">2015-04-08T15:23:48Z</dcterms:created>
  <dcterms:modified xsi:type="dcterms:W3CDTF">2024-04-23T17:29:09Z</dcterms:modified>
</cp:coreProperties>
</file>