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73" r:id="rId2"/>
    <p:sldId id="272" r:id="rId3"/>
    <p:sldId id="275" r:id="rId4"/>
    <p:sldId id="268" r:id="rId5"/>
    <p:sldId id="274" r:id="rId6"/>
    <p:sldId id="277" r:id="rId7"/>
    <p:sldId id="269" r:id="rId8"/>
    <p:sldId id="283" r:id="rId9"/>
    <p:sldId id="284" r:id="rId10"/>
    <p:sldId id="280" r:id="rId1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3E3CE0DA-D576-4EAE-8D78-48CA6CA2D035}">
          <p14:sldIdLst>
            <p14:sldId id="273"/>
            <p14:sldId id="272"/>
            <p14:sldId id="275"/>
            <p14:sldId id="268"/>
            <p14:sldId id="274"/>
            <p14:sldId id="277"/>
            <p14:sldId id="269"/>
            <p14:sldId id="283"/>
            <p14:sldId id="284"/>
            <p14:sldId id="28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0" d="100"/>
          <a:sy n="60" d="100"/>
        </p:scale>
        <p:origin x="908" y="5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BA91EE-5AE4-4682-9A37-838DD125CBEB}" type="datetimeFigureOut">
              <a:rPr lang="ru-RU" smtClean="0"/>
              <a:t>16.04.2024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82422E-803A-445D-B90F-C4811DDF9A6B}" type="slidenum">
              <a:rPr lang="ru-RU" smtClean="0"/>
              <a:t>‹#›</a:t>
            </a:fld>
            <a:endParaRPr lang="ru-RU"/>
          </a:p>
        </p:txBody>
      </p:sp>
    </p:spTree>
    <p:extLst>
      <p:ext uri="{BB962C8B-B14F-4D97-AF65-F5344CB8AC3E}">
        <p14:creationId xmlns:p14="http://schemas.microsoft.com/office/powerpoint/2010/main" val="3978899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5CB6F4B-C42B-8C08-90F2-90A9339E8113}"/>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A197B027-EE64-C567-B508-3D93430B0D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4490CEAB-F9E2-1E5C-2179-2BFCA28B97A8}"/>
              </a:ext>
            </a:extLst>
          </p:cNvPr>
          <p:cNvSpPr>
            <a:spLocks noGrp="1"/>
          </p:cNvSpPr>
          <p:nvPr>
            <p:ph type="dt" sz="half" idx="10"/>
          </p:nvPr>
        </p:nvSpPr>
        <p:spPr/>
        <p:txBody>
          <a:bodyPr/>
          <a:lstStyle/>
          <a:p>
            <a:fld id="{56442D10-1CEA-415C-9E7D-2500CFF34DE6}" type="datetimeFigureOut">
              <a:rPr lang="ru-RU" smtClean="0"/>
              <a:t>16.04.2024</a:t>
            </a:fld>
            <a:endParaRPr lang="ru-RU"/>
          </a:p>
        </p:txBody>
      </p:sp>
      <p:sp>
        <p:nvSpPr>
          <p:cNvPr id="5" name="Нижний колонтитул 4">
            <a:extLst>
              <a:ext uri="{FF2B5EF4-FFF2-40B4-BE49-F238E27FC236}">
                <a16:creationId xmlns:a16="http://schemas.microsoft.com/office/drawing/2014/main" id="{81003B62-9EB6-A2AE-0104-48EAF5EBFB9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CEE9B6B-8CDA-AE1D-E3E8-31D4FE029E9C}"/>
              </a:ext>
            </a:extLst>
          </p:cNvPr>
          <p:cNvSpPr>
            <a:spLocks noGrp="1"/>
          </p:cNvSpPr>
          <p:nvPr>
            <p:ph type="sldNum" sz="quarter" idx="12"/>
          </p:nvPr>
        </p:nvSpPr>
        <p:spPr/>
        <p:txBody>
          <a:bodyPr/>
          <a:lstStyle/>
          <a:p>
            <a:fld id="{3F214F3C-7191-474C-9D0C-3EC1FCD98133}" type="slidenum">
              <a:rPr lang="ru-RU" smtClean="0"/>
              <a:t>‹#›</a:t>
            </a:fld>
            <a:endParaRPr lang="ru-RU"/>
          </a:p>
        </p:txBody>
      </p:sp>
    </p:spTree>
    <p:extLst>
      <p:ext uri="{BB962C8B-B14F-4D97-AF65-F5344CB8AC3E}">
        <p14:creationId xmlns:p14="http://schemas.microsoft.com/office/powerpoint/2010/main" val="1159047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059CD9-5471-7AC4-6478-715EFACEF120}"/>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85E82759-241C-6119-103A-AC8B9E0391C4}"/>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E8685A8-E579-E1FF-7E87-956DD96604BA}"/>
              </a:ext>
            </a:extLst>
          </p:cNvPr>
          <p:cNvSpPr>
            <a:spLocks noGrp="1"/>
          </p:cNvSpPr>
          <p:nvPr>
            <p:ph type="dt" sz="half" idx="10"/>
          </p:nvPr>
        </p:nvSpPr>
        <p:spPr/>
        <p:txBody>
          <a:bodyPr/>
          <a:lstStyle/>
          <a:p>
            <a:fld id="{56442D10-1CEA-415C-9E7D-2500CFF34DE6}" type="datetimeFigureOut">
              <a:rPr lang="ru-RU" smtClean="0"/>
              <a:t>16.04.2024</a:t>
            </a:fld>
            <a:endParaRPr lang="ru-RU"/>
          </a:p>
        </p:txBody>
      </p:sp>
      <p:sp>
        <p:nvSpPr>
          <p:cNvPr id="5" name="Нижний колонтитул 4">
            <a:extLst>
              <a:ext uri="{FF2B5EF4-FFF2-40B4-BE49-F238E27FC236}">
                <a16:creationId xmlns:a16="http://schemas.microsoft.com/office/drawing/2014/main" id="{A528DCDF-5EB9-7142-580D-3D35D398DCD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002FCAC-EE6C-B49C-83D1-F428B71FB011}"/>
              </a:ext>
            </a:extLst>
          </p:cNvPr>
          <p:cNvSpPr>
            <a:spLocks noGrp="1"/>
          </p:cNvSpPr>
          <p:nvPr>
            <p:ph type="sldNum" sz="quarter" idx="12"/>
          </p:nvPr>
        </p:nvSpPr>
        <p:spPr/>
        <p:txBody>
          <a:bodyPr/>
          <a:lstStyle/>
          <a:p>
            <a:fld id="{3F214F3C-7191-474C-9D0C-3EC1FCD98133}" type="slidenum">
              <a:rPr lang="ru-RU" smtClean="0"/>
              <a:t>‹#›</a:t>
            </a:fld>
            <a:endParaRPr lang="ru-RU"/>
          </a:p>
        </p:txBody>
      </p:sp>
    </p:spTree>
    <p:extLst>
      <p:ext uri="{BB962C8B-B14F-4D97-AF65-F5344CB8AC3E}">
        <p14:creationId xmlns:p14="http://schemas.microsoft.com/office/powerpoint/2010/main" val="2314150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11496609-25E7-F429-3CA5-B653B2210637}"/>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2A497328-63B1-1388-05F9-CB045E661986}"/>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A968A0D-F33D-EA42-808B-46464A25AB84}"/>
              </a:ext>
            </a:extLst>
          </p:cNvPr>
          <p:cNvSpPr>
            <a:spLocks noGrp="1"/>
          </p:cNvSpPr>
          <p:nvPr>
            <p:ph type="dt" sz="half" idx="10"/>
          </p:nvPr>
        </p:nvSpPr>
        <p:spPr/>
        <p:txBody>
          <a:bodyPr/>
          <a:lstStyle/>
          <a:p>
            <a:fld id="{56442D10-1CEA-415C-9E7D-2500CFF34DE6}" type="datetimeFigureOut">
              <a:rPr lang="ru-RU" smtClean="0"/>
              <a:t>16.04.2024</a:t>
            </a:fld>
            <a:endParaRPr lang="ru-RU"/>
          </a:p>
        </p:txBody>
      </p:sp>
      <p:sp>
        <p:nvSpPr>
          <p:cNvPr id="5" name="Нижний колонтитул 4">
            <a:extLst>
              <a:ext uri="{FF2B5EF4-FFF2-40B4-BE49-F238E27FC236}">
                <a16:creationId xmlns:a16="http://schemas.microsoft.com/office/drawing/2014/main" id="{D52DECD5-5CCA-33AD-C19C-70AAABCA757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265A6DA-980E-41B2-BB62-3D694A15C04D}"/>
              </a:ext>
            </a:extLst>
          </p:cNvPr>
          <p:cNvSpPr>
            <a:spLocks noGrp="1"/>
          </p:cNvSpPr>
          <p:nvPr>
            <p:ph type="sldNum" sz="quarter" idx="12"/>
          </p:nvPr>
        </p:nvSpPr>
        <p:spPr/>
        <p:txBody>
          <a:bodyPr/>
          <a:lstStyle/>
          <a:p>
            <a:fld id="{3F214F3C-7191-474C-9D0C-3EC1FCD98133}" type="slidenum">
              <a:rPr lang="ru-RU" smtClean="0"/>
              <a:t>‹#›</a:t>
            </a:fld>
            <a:endParaRPr lang="ru-RU"/>
          </a:p>
        </p:txBody>
      </p:sp>
    </p:spTree>
    <p:extLst>
      <p:ext uri="{BB962C8B-B14F-4D97-AF65-F5344CB8AC3E}">
        <p14:creationId xmlns:p14="http://schemas.microsoft.com/office/powerpoint/2010/main" val="2242027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313AA8E-3718-C57F-C096-018F743448F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9FB5BEFE-625C-41F7-5521-852A1B78EB39}"/>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42BBED0-10E2-BA88-A827-1FF94E8C97FA}"/>
              </a:ext>
            </a:extLst>
          </p:cNvPr>
          <p:cNvSpPr>
            <a:spLocks noGrp="1"/>
          </p:cNvSpPr>
          <p:nvPr>
            <p:ph type="dt" sz="half" idx="10"/>
          </p:nvPr>
        </p:nvSpPr>
        <p:spPr/>
        <p:txBody>
          <a:bodyPr/>
          <a:lstStyle/>
          <a:p>
            <a:fld id="{56442D10-1CEA-415C-9E7D-2500CFF34DE6}" type="datetimeFigureOut">
              <a:rPr lang="ru-RU" smtClean="0"/>
              <a:t>16.04.2024</a:t>
            </a:fld>
            <a:endParaRPr lang="ru-RU"/>
          </a:p>
        </p:txBody>
      </p:sp>
      <p:sp>
        <p:nvSpPr>
          <p:cNvPr id="5" name="Нижний колонтитул 4">
            <a:extLst>
              <a:ext uri="{FF2B5EF4-FFF2-40B4-BE49-F238E27FC236}">
                <a16:creationId xmlns:a16="http://schemas.microsoft.com/office/drawing/2014/main" id="{629A1BE4-E3DA-AB9C-A055-7C336E96F35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C0F4A59-8F37-1BBB-60B8-80CD995CE847}"/>
              </a:ext>
            </a:extLst>
          </p:cNvPr>
          <p:cNvSpPr>
            <a:spLocks noGrp="1"/>
          </p:cNvSpPr>
          <p:nvPr>
            <p:ph type="sldNum" sz="quarter" idx="12"/>
          </p:nvPr>
        </p:nvSpPr>
        <p:spPr/>
        <p:txBody>
          <a:bodyPr/>
          <a:lstStyle/>
          <a:p>
            <a:fld id="{3F214F3C-7191-474C-9D0C-3EC1FCD98133}" type="slidenum">
              <a:rPr lang="ru-RU" smtClean="0"/>
              <a:t>‹#›</a:t>
            </a:fld>
            <a:endParaRPr lang="ru-RU"/>
          </a:p>
        </p:txBody>
      </p:sp>
    </p:spTree>
    <p:extLst>
      <p:ext uri="{BB962C8B-B14F-4D97-AF65-F5344CB8AC3E}">
        <p14:creationId xmlns:p14="http://schemas.microsoft.com/office/powerpoint/2010/main" val="738042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6E8750C-5925-F3F7-E653-7E0B5F37A10C}"/>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DE857716-70B0-87DF-6940-A04467BF6A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0EC558EA-F143-97AB-80C3-641DD2BFED5C}"/>
              </a:ext>
            </a:extLst>
          </p:cNvPr>
          <p:cNvSpPr>
            <a:spLocks noGrp="1"/>
          </p:cNvSpPr>
          <p:nvPr>
            <p:ph type="dt" sz="half" idx="10"/>
          </p:nvPr>
        </p:nvSpPr>
        <p:spPr/>
        <p:txBody>
          <a:bodyPr/>
          <a:lstStyle/>
          <a:p>
            <a:fld id="{56442D10-1CEA-415C-9E7D-2500CFF34DE6}" type="datetimeFigureOut">
              <a:rPr lang="ru-RU" smtClean="0"/>
              <a:t>16.04.2024</a:t>
            </a:fld>
            <a:endParaRPr lang="ru-RU"/>
          </a:p>
        </p:txBody>
      </p:sp>
      <p:sp>
        <p:nvSpPr>
          <p:cNvPr id="5" name="Нижний колонтитул 4">
            <a:extLst>
              <a:ext uri="{FF2B5EF4-FFF2-40B4-BE49-F238E27FC236}">
                <a16:creationId xmlns:a16="http://schemas.microsoft.com/office/drawing/2014/main" id="{34F78238-E40A-EF36-E279-C9C7DDFBDE7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201CA74-87DC-A1DF-0248-CFD99EB47424}"/>
              </a:ext>
            </a:extLst>
          </p:cNvPr>
          <p:cNvSpPr>
            <a:spLocks noGrp="1"/>
          </p:cNvSpPr>
          <p:nvPr>
            <p:ph type="sldNum" sz="quarter" idx="12"/>
          </p:nvPr>
        </p:nvSpPr>
        <p:spPr/>
        <p:txBody>
          <a:bodyPr/>
          <a:lstStyle/>
          <a:p>
            <a:fld id="{3F214F3C-7191-474C-9D0C-3EC1FCD98133}" type="slidenum">
              <a:rPr lang="ru-RU" smtClean="0"/>
              <a:t>‹#›</a:t>
            </a:fld>
            <a:endParaRPr lang="ru-RU"/>
          </a:p>
        </p:txBody>
      </p:sp>
    </p:spTree>
    <p:extLst>
      <p:ext uri="{BB962C8B-B14F-4D97-AF65-F5344CB8AC3E}">
        <p14:creationId xmlns:p14="http://schemas.microsoft.com/office/powerpoint/2010/main" val="1625986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94FA1E0-0EE3-FEBA-A5FF-99CA5444469A}"/>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A5F455D3-B77D-7825-2F88-86F9E395FB94}"/>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49AD420F-B334-E48F-6C01-3E0622680765}"/>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F0173369-CB25-C7B9-57DE-19A870BBB925}"/>
              </a:ext>
            </a:extLst>
          </p:cNvPr>
          <p:cNvSpPr>
            <a:spLocks noGrp="1"/>
          </p:cNvSpPr>
          <p:nvPr>
            <p:ph type="dt" sz="half" idx="10"/>
          </p:nvPr>
        </p:nvSpPr>
        <p:spPr/>
        <p:txBody>
          <a:bodyPr/>
          <a:lstStyle/>
          <a:p>
            <a:fld id="{56442D10-1CEA-415C-9E7D-2500CFF34DE6}" type="datetimeFigureOut">
              <a:rPr lang="ru-RU" smtClean="0"/>
              <a:t>16.04.2024</a:t>
            </a:fld>
            <a:endParaRPr lang="ru-RU"/>
          </a:p>
        </p:txBody>
      </p:sp>
      <p:sp>
        <p:nvSpPr>
          <p:cNvPr id="6" name="Нижний колонтитул 5">
            <a:extLst>
              <a:ext uri="{FF2B5EF4-FFF2-40B4-BE49-F238E27FC236}">
                <a16:creationId xmlns:a16="http://schemas.microsoft.com/office/drawing/2014/main" id="{D2797974-90EF-28B1-DD47-4304897995B8}"/>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55CFE038-3B43-491C-2387-1289115E4645}"/>
              </a:ext>
            </a:extLst>
          </p:cNvPr>
          <p:cNvSpPr>
            <a:spLocks noGrp="1"/>
          </p:cNvSpPr>
          <p:nvPr>
            <p:ph type="sldNum" sz="quarter" idx="12"/>
          </p:nvPr>
        </p:nvSpPr>
        <p:spPr/>
        <p:txBody>
          <a:bodyPr/>
          <a:lstStyle/>
          <a:p>
            <a:fld id="{3F214F3C-7191-474C-9D0C-3EC1FCD98133}" type="slidenum">
              <a:rPr lang="ru-RU" smtClean="0"/>
              <a:t>‹#›</a:t>
            </a:fld>
            <a:endParaRPr lang="ru-RU"/>
          </a:p>
        </p:txBody>
      </p:sp>
    </p:spTree>
    <p:extLst>
      <p:ext uri="{BB962C8B-B14F-4D97-AF65-F5344CB8AC3E}">
        <p14:creationId xmlns:p14="http://schemas.microsoft.com/office/powerpoint/2010/main" val="1703787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BF04054-BDBD-7E62-B695-53E899D10402}"/>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4E91BB45-90D4-2EDD-6A2E-40CD069EEC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AB7685A7-B875-D3E3-DECA-AB25D20E8755}"/>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596FD519-9719-4B5F-FE2E-208BC6D106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A1CF3B6C-CA86-7D0C-4BE5-79F303BD0E5C}"/>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87D9F4DA-7DBC-70E1-79A3-2721B864316D}"/>
              </a:ext>
            </a:extLst>
          </p:cNvPr>
          <p:cNvSpPr>
            <a:spLocks noGrp="1"/>
          </p:cNvSpPr>
          <p:nvPr>
            <p:ph type="dt" sz="half" idx="10"/>
          </p:nvPr>
        </p:nvSpPr>
        <p:spPr/>
        <p:txBody>
          <a:bodyPr/>
          <a:lstStyle/>
          <a:p>
            <a:fld id="{56442D10-1CEA-415C-9E7D-2500CFF34DE6}" type="datetimeFigureOut">
              <a:rPr lang="ru-RU" smtClean="0"/>
              <a:t>16.04.2024</a:t>
            </a:fld>
            <a:endParaRPr lang="ru-RU"/>
          </a:p>
        </p:txBody>
      </p:sp>
      <p:sp>
        <p:nvSpPr>
          <p:cNvPr id="8" name="Нижний колонтитул 7">
            <a:extLst>
              <a:ext uri="{FF2B5EF4-FFF2-40B4-BE49-F238E27FC236}">
                <a16:creationId xmlns:a16="http://schemas.microsoft.com/office/drawing/2014/main" id="{BF2E76DF-99A4-2B8E-25D8-9A4B973AEB30}"/>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3D39DEDB-42FA-D7BF-1575-355CCE1A4E9D}"/>
              </a:ext>
            </a:extLst>
          </p:cNvPr>
          <p:cNvSpPr>
            <a:spLocks noGrp="1"/>
          </p:cNvSpPr>
          <p:nvPr>
            <p:ph type="sldNum" sz="quarter" idx="12"/>
          </p:nvPr>
        </p:nvSpPr>
        <p:spPr/>
        <p:txBody>
          <a:bodyPr/>
          <a:lstStyle/>
          <a:p>
            <a:fld id="{3F214F3C-7191-474C-9D0C-3EC1FCD98133}" type="slidenum">
              <a:rPr lang="ru-RU" smtClean="0"/>
              <a:t>‹#›</a:t>
            </a:fld>
            <a:endParaRPr lang="ru-RU"/>
          </a:p>
        </p:txBody>
      </p:sp>
    </p:spTree>
    <p:extLst>
      <p:ext uri="{BB962C8B-B14F-4D97-AF65-F5344CB8AC3E}">
        <p14:creationId xmlns:p14="http://schemas.microsoft.com/office/powerpoint/2010/main" val="618480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4D0064D-7F38-CCED-F8BB-9E82B3821A45}"/>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1DEAA875-A990-7401-6C3B-251F73808D7E}"/>
              </a:ext>
            </a:extLst>
          </p:cNvPr>
          <p:cNvSpPr>
            <a:spLocks noGrp="1"/>
          </p:cNvSpPr>
          <p:nvPr>
            <p:ph type="dt" sz="half" idx="10"/>
          </p:nvPr>
        </p:nvSpPr>
        <p:spPr/>
        <p:txBody>
          <a:bodyPr/>
          <a:lstStyle/>
          <a:p>
            <a:fld id="{56442D10-1CEA-415C-9E7D-2500CFF34DE6}" type="datetimeFigureOut">
              <a:rPr lang="ru-RU" smtClean="0"/>
              <a:t>16.04.2024</a:t>
            </a:fld>
            <a:endParaRPr lang="ru-RU"/>
          </a:p>
        </p:txBody>
      </p:sp>
      <p:sp>
        <p:nvSpPr>
          <p:cNvPr id="4" name="Нижний колонтитул 3">
            <a:extLst>
              <a:ext uri="{FF2B5EF4-FFF2-40B4-BE49-F238E27FC236}">
                <a16:creationId xmlns:a16="http://schemas.microsoft.com/office/drawing/2014/main" id="{7BA9F500-EE2B-F0F0-E919-67F495D762E5}"/>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E836086F-5AE0-E0CC-CBEC-6C318ED4A687}"/>
              </a:ext>
            </a:extLst>
          </p:cNvPr>
          <p:cNvSpPr>
            <a:spLocks noGrp="1"/>
          </p:cNvSpPr>
          <p:nvPr>
            <p:ph type="sldNum" sz="quarter" idx="12"/>
          </p:nvPr>
        </p:nvSpPr>
        <p:spPr/>
        <p:txBody>
          <a:bodyPr/>
          <a:lstStyle/>
          <a:p>
            <a:fld id="{3F214F3C-7191-474C-9D0C-3EC1FCD98133}" type="slidenum">
              <a:rPr lang="ru-RU" smtClean="0"/>
              <a:t>‹#›</a:t>
            </a:fld>
            <a:endParaRPr lang="ru-RU"/>
          </a:p>
        </p:txBody>
      </p:sp>
    </p:spTree>
    <p:extLst>
      <p:ext uri="{BB962C8B-B14F-4D97-AF65-F5344CB8AC3E}">
        <p14:creationId xmlns:p14="http://schemas.microsoft.com/office/powerpoint/2010/main" val="390446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099C16ED-CF91-FA11-5F6C-354F7FB96855}"/>
              </a:ext>
            </a:extLst>
          </p:cNvPr>
          <p:cNvSpPr>
            <a:spLocks noGrp="1"/>
          </p:cNvSpPr>
          <p:nvPr>
            <p:ph type="dt" sz="half" idx="10"/>
          </p:nvPr>
        </p:nvSpPr>
        <p:spPr/>
        <p:txBody>
          <a:bodyPr/>
          <a:lstStyle/>
          <a:p>
            <a:fld id="{56442D10-1CEA-415C-9E7D-2500CFF34DE6}" type="datetimeFigureOut">
              <a:rPr lang="ru-RU" smtClean="0"/>
              <a:t>16.04.2024</a:t>
            </a:fld>
            <a:endParaRPr lang="ru-RU"/>
          </a:p>
        </p:txBody>
      </p:sp>
      <p:sp>
        <p:nvSpPr>
          <p:cNvPr id="3" name="Нижний колонтитул 2">
            <a:extLst>
              <a:ext uri="{FF2B5EF4-FFF2-40B4-BE49-F238E27FC236}">
                <a16:creationId xmlns:a16="http://schemas.microsoft.com/office/drawing/2014/main" id="{4881179C-4C02-3A52-0505-A6B19123BCA1}"/>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8D3A893C-B370-193D-D502-1666364151E9}"/>
              </a:ext>
            </a:extLst>
          </p:cNvPr>
          <p:cNvSpPr>
            <a:spLocks noGrp="1"/>
          </p:cNvSpPr>
          <p:nvPr>
            <p:ph type="sldNum" sz="quarter" idx="12"/>
          </p:nvPr>
        </p:nvSpPr>
        <p:spPr/>
        <p:txBody>
          <a:bodyPr/>
          <a:lstStyle/>
          <a:p>
            <a:fld id="{3F214F3C-7191-474C-9D0C-3EC1FCD98133}" type="slidenum">
              <a:rPr lang="ru-RU" smtClean="0"/>
              <a:t>‹#›</a:t>
            </a:fld>
            <a:endParaRPr lang="ru-RU"/>
          </a:p>
        </p:txBody>
      </p:sp>
    </p:spTree>
    <p:extLst>
      <p:ext uri="{BB962C8B-B14F-4D97-AF65-F5344CB8AC3E}">
        <p14:creationId xmlns:p14="http://schemas.microsoft.com/office/powerpoint/2010/main" val="676687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C4DD08B-0341-B33F-834C-02C53CDF0D9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8C324827-A175-6010-481A-B2FACDA47F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2ED190C3-F281-14E6-82BF-13C9DFCEAF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AA722925-5935-3BAC-6C62-E2FD7EB0B008}"/>
              </a:ext>
            </a:extLst>
          </p:cNvPr>
          <p:cNvSpPr>
            <a:spLocks noGrp="1"/>
          </p:cNvSpPr>
          <p:nvPr>
            <p:ph type="dt" sz="half" idx="10"/>
          </p:nvPr>
        </p:nvSpPr>
        <p:spPr/>
        <p:txBody>
          <a:bodyPr/>
          <a:lstStyle/>
          <a:p>
            <a:fld id="{56442D10-1CEA-415C-9E7D-2500CFF34DE6}" type="datetimeFigureOut">
              <a:rPr lang="ru-RU" smtClean="0"/>
              <a:t>16.04.2024</a:t>
            </a:fld>
            <a:endParaRPr lang="ru-RU"/>
          </a:p>
        </p:txBody>
      </p:sp>
      <p:sp>
        <p:nvSpPr>
          <p:cNvPr id="6" name="Нижний колонтитул 5">
            <a:extLst>
              <a:ext uri="{FF2B5EF4-FFF2-40B4-BE49-F238E27FC236}">
                <a16:creationId xmlns:a16="http://schemas.microsoft.com/office/drawing/2014/main" id="{5F37B97C-6986-C8DD-1AD2-11C5CDACE3CD}"/>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95059CC6-FA89-DA02-4F1C-E130F4CD83EB}"/>
              </a:ext>
            </a:extLst>
          </p:cNvPr>
          <p:cNvSpPr>
            <a:spLocks noGrp="1"/>
          </p:cNvSpPr>
          <p:nvPr>
            <p:ph type="sldNum" sz="quarter" idx="12"/>
          </p:nvPr>
        </p:nvSpPr>
        <p:spPr/>
        <p:txBody>
          <a:bodyPr/>
          <a:lstStyle/>
          <a:p>
            <a:fld id="{3F214F3C-7191-474C-9D0C-3EC1FCD98133}" type="slidenum">
              <a:rPr lang="ru-RU" smtClean="0"/>
              <a:t>‹#›</a:t>
            </a:fld>
            <a:endParaRPr lang="ru-RU"/>
          </a:p>
        </p:txBody>
      </p:sp>
    </p:spTree>
    <p:extLst>
      <p:ext uri="{BB962C8B-B14F-4D97-AF65-F5344CB8AC3E}">
        <p14:creationId xmlns:p14="http://schemas.microsoft.com/office/powerpoint/2010/main" val="3150648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EC9810-40A0-88B9-CC0D-E7BB81DD6D27}"/>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2F83F0E2-9F0E-7378-A591-8F8E34ACE6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04E19026-68D6-EA7A-279D-A8877F9624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3BCC905-D20B-A9D3-F379-3D72FD51ADC6}"/>
              </a:ext>
            </a:extLst>
          </p:cNvPr>
          <p:cNvSpPr>
            <a:spLocks noGrp="1"/>
          </p:cNvSpPr>
          <p:nvPr>
            <p:ph type="dt" sz="half" idx="10"/>
          </p:nvPr>
        </p:nvSpPr>
        <p:spPr/>
        <p:txBody>
          <a:bodyPr/>
          <a:lstStyle/>
          <a:p>
            <a:fld id="{56442D10-1CEA-415C-9E7D-2500CFF34DE6}" type="datetimeFigureOut">
              <a:rPr lang="ru-RU" smtClean="0"/>
              <a:t>16.04.2024</a:t>
            </a:fld>
            <a:endParaRPr lang="ru-RU"/>
          </a:p>
        </p:txBody>
      </p:sp>
      <p:sp>
        <p:nvSpPr>
          <p:cNvPr id="6" name="Нижний колонтитул 5">
            <a:extLst>
              <a:ext uri="{FF2B5EF4-FFF2-40B4-BE49-F238E27FC236}">
                <a16:creationId xmlns:a16="http://schemas.microsoft.com/office/drawing/2014/main" id="{C2641A6A-4582-4342-3DB5-5840CB5A53DD}"/>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2FFC717-D79C-72E1-0F68-D0E103C4F496}"/>
              </a:ext>
            </a:extLst>
          </p:cNvPr>
          <p:cNvSpPr>
            <a:spLocks noGrp="1"/>
          </p:cNvSpPr>
          <p:nvPr>
            <p:ph type="sldNum" sz="quarter" idx="12"/>
          </p:nvPr>
        </p:nvSpPr>
        <p:spPr/>
        <p:txBody>
          <a:bodyPr/>
          <a:lstStyle/>
          <a:p>
            <a:fld id="{3F214F3C-7191-474C-9D0C-3EC1FCD98133}" type="slidenum">
              <a:rPr lang="ru-RU" smtClean="0"/>
              <a:t>‹#›</a:t>
            </a:fld>
            <a:endParaRPr lang="ru-RU"/>
          </a:p>
        </p:txBody>
      </p:sp>
    </p:spTree>
    <p:extLst>
      <p:ext uri="{BB962C8B-B14F-4D97-AF65-F5344CB8AC3E}">
        <p14:creationId xmlns:p14="http://schemas.microsoft.com/office/powerpoint/2010/main" val="3085544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0FC13AA-2EEB-B054-E930-BC8E8F6337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61BE0B30-F9E5-82A8-485D-754B696D09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C2242EC-6658-FB36-04A9-6409613570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442D10-1CEA-415C-9E7D-2500CFF34DE6}" type="datetimeFigureOut">
              <a:rPr lang="ru-RU" smtClean="0"/>
              <a:t>16.04.2024</a:t>
            </a:fld>
            <a:endParaRPr lang="ru-RU"/>
          </a:p>
        </p:txBody>
      </p:sp>
      <p:sp>
        <p:nvSpPr>
          <p:cNvPr id="5" name="Нижний колонтитул 4">
            <a:extLst>
              <a:ext uri="{FF2B5EF4-FFF2-40B4-BE49-F238E27FC236}">
                <a16:creationId xmlns:a16="http://schemas.microsoft.com/office/drawing/2014/main" id="{79F2279A-A93B-9EBF-B621-60F87932D6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479238B0-2C62-7ED4-759E-50098353D7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214F3C-7191-474C-9D0C-3EC1FCD98133}" type="slidenum">
              <a:rPr lang="ru-RU" smtClean="0"/>
              <a:t>‹#›</a:t>
            </a:fld>
            <a:endParaRPr lang="ru-RU"/>
          </a:p>
        </p:txBody>
      </p:sp>
    </p:spTree>
    <p:extLst>
      <p:ext uri="{BB962C8B-B14F-4D97-AF65-F5344CB8AC3E}">
        <p14:creationId xmlns:p14="http://schemas.microsoft.com/office/powerpoint/2010/main" val="38253783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www.metrologynet.ru/" TargetMode="Externa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D781F27-05EA-8330-EAD8-66AFA897D1B9}"/>
              </a:ext>
            </a:extLst>
          </p:cNvPr>
          <p:cNvSpPr>
            <a:spLocks noGrp="1"/>
          </p:cNvSpPr>
          <p:nvPr>
            <p:ph type="ctrTitle"/>
          </p:nvPr>
        </p:nvSpPr>
        <p:spPr>
          <a:xfrm>
            <a:off x="106532" y="148424"/>
            <a:ext cx="11922711" cy="520879"/>
          </a:xfrm>
        </p:spPr>
        <p:txBody>
          <a:bodyPr>
            <a:normAutofit/>
          </a:bodyPr>
          <a:lstStyle/>
          <a:p>
            <a:r>
              <a:rPr lang="ru-RU" sz="2400" b="1" dirty="0">
                <a:latin typeface="Times New Roman" panose="02020603050405020304" pitchFamily="18" charset="0"/>
                <a:cs typeface="Times New Roman" panose="02020603050405020304" pitchFamily="18" charset="0"/>
              </a:rPr>
              <a:t>              </a:t>
            </a:r>
            <a:r>
              <a:rPr lang="ru-RU" sz="2400" b="1" u="sng" dirty="0">
                <a:solidFill>
                  <a:srgbClr val="FF6600"/>
                </a:solidFill>
                <a:latin typeface="Times New Roman" panose="02020603050405020304" pitchFamily="18" charset="0"/>
                <a:cs typeface="Times New Roman" panose="02020603050405020304" pitchFamily="18" charset="0"/>
              </a:rPr>
              <a:t>ПРОЛИВНЫЕ ПОВЕРОЧНЫЕ УСТАНОВКИ</a:t>
            </a:r>
          </a:p>
        </p:txBody>
      </p:sp>
      <p:sp>
        <p:nvSpPr>
          <p:cNvPr id="3" name="Подзаголовок 2">
            <a:extLst>
              <a:ext uri="{FF2B5EF4-FFF2-40B4-BE49-F238E27FC236}">
                <a16:creationId xmlns:a16="http://schemas.microsoft.com/office/drawing/2014/main" id="{DFAEFBB8-6C7A-97B0-2080-849FC80EAD25}"/>
              </a:ext>
            </a:extLst>
          </p:cNvPr>
          <p:cNvSpPr>
            <a:spLocks noGrp="1"/>
          </p:cNvSpPr>
          <p:nvPr>
            <p:ph type="subTitle" idx="1"/>
          </p:nvPr>
        </p:nvSpPr>
        <p:spPr>
          <a:xfrm>
            <a:off x="358219" y="1136342"/>
            <a:ext cx="11671023" cy="5624004"/>
          </a:xfrm>
        </p:spPr>
        <p:txBody>
          <a:bodyPr>
            <a:normAutofit/>
          </a:bodyPr>
          <a:lstStyle/>
          <a:p>
            <a:pPr algn="l"/>
            <a:r>
              <a:rPr lang="ru-RU" sz="2000" dirty="0">
                <a:latin typeface="Times New Roman" panose="02020603050405020304" pitchFamily="18" charset="0"/>
                <a:cs typeface="Times New Roman" panose="02020603050405020304" pitchFamily="18" charset="0"/>
              </a:rPr>
              <a:t>      Наша компания -  ООО «РКС-Энерго» -  является российским производителем </a:t>
            </a:r>
            <a:r>
              <a:rPr lang="ru-RU" sz="2000" dirty="0" err="1">
                <a:latin typeface="Times New Roman" panose="02020603050405020304" pitchFamily="18" charset="0"/>
                <a:cs typeface="Times New Roman" panose="02020603050405020304" pitchFamily="18" charset="0"/>
              </a:rPr>
              <a:t>водопроливных</a:t>
            </a:r>
            <a:r>
              <a:rPr lang="ru-RU" sz="2000" dirty="0">
                <a:latin typeface="Times New Roman" panose="02020603050405020304" pitchFamily="18" charset="0"/>
                <a:cs typeface="Times New Roman" panose="02020603050405020304" pitchFamily="18" charset="0"/>
              </a:rPr>
              <a:t> поверочных установок (ВПУ) и территориально находится в </a:t>
            </a:r>
            <a:r>
              <a:rPr lang="ru-RU" sz="2000" dirty="0" err="1">
                <a:latin typeface="Times New Roman" panose="02020603050405020304" pitchFamily="18" charset="0"/>
                <a:cs typeface="Times New Roman" panose="02020603050405020304" pitchFamily="18" charset="0"/>
              </a:rPr>
              <a:t>г.Санкт</a:t>
            </a:r>
            <a:r>
              <a:rPr lang="ru-RU" sz="2000" dirty="0">
                <a:latin typeface="Times New Roman" panose="02020603050405020304" pitchFamily="18" charset="0"/>
                <a:cs typeface="Times New Roman" panose="02020603050405020304" pitchFamily="18" charset="0"/>
              </a:rPr>
              <a:t>-Петербурге. Производственная площадка располагается в г. Всеволожске (Ленинградская область) в «шаговой» доступности от КАД.</a:t>
            </a:r>
          </a:p>
          <a:p>
            <a:pPr algn="l"/>
            <a:r>
              <a:rPr lang="ru-RU" sz="2000" dirty="0">
                <a:latin typeface="Times New Roman" panose="02020603050405020304" pitchFamily="18" charset="0"/>
                <a:cs typeface="Times New Roman" panose="02020603050405020304" pitchFamily="18" charset="0"/>
              </a:rPr>
              <a:t>     ООО «РКС-Энерго» входит в группу компаний «Энергия». Помимо производства установок различных типов и модификаций мы оказываем услуги поверки на нашей собственной ВПУ.</a:t>
            </a:r>
          </a:p>
          <a:p>
            <a:pPr algn="l"/>
            <a:r>
              <a:rPr lang="ru-RU" sz="2000" dirty="0">
                <a:latin typeface="Times New Roman" panose="02020603050405020304" pitchFamily="18" charset="0"/>
                <a:cs typeface="Times New Roman" panose="02020603050405020304" pitchFamily="18" charset="0"/>
              </a:rPr>
              <a:t>     Линейка продуктов для решения различных задач поверки (калибровки):</a:t>
            </a:r>
          </a:p>
          <a:p>
            <a:pPr algn="l"/>
            <a:r>
              <a:rPr lang="ru-RU" sz="2000" dirty="0">
                <a:latin typeface="Times New Roman" panose="02020603050405020304" pitchFamily="18" charset="0"/>
                <a:cs typeface="Times New Roman" panose="02020603050405020304" pitchFamily="18" charset="0"/>
              </a:rPr>
              <a:t>     1.  Установка «ВПУ-Энерго М» для поверки</a:t>
            </a:r>
          </a:p>
          <a:p>
            <a:pPr algn="l"/>
            <a:r>
              <a:rPr lang="ru-RU" sz="2000" dirty="0">
                <a:latin typeface="Times New Roman" panose="02020603050405020304" pitchFamily="18" charset="0"/>
                <a:cs typeface="Times New Roman" panose="02020603050405020304" pitchFamily="18" charset="0"/>
              </a:rPr>
              <a:t>            квартирных приборов без снятия, сленговое – «чемодан»</a:t>
            </a:r>
          </a:p>
          <a:p>
            <a:pPr algn="l"/>
            <a:endParaRPr lang="ru-RU" sz="2000" dirty="0">
              <a:latin typeface="Times New Roman" panose="02020603050405020304" pitchFamily="18" charset="0"/>
              <a:cs typeface="Times New Roman" panose="02020603050405020304" pitchFamily="18" charset="0"/>
            </a:endParaRPr>
          </a:p>
          <a:p>
            <a:pPr algn="l"/>
            <a:r>
              <a:rPr lang="ru-RU" sz="2000" dirty="0">
                <a:latin typeface="Times New Roman" panose="02020603050405020304" pitchFamily="18" charset="0"/>
                <a:cs typeface="Times New Roman" panose="02020603050405020304" pitchFamily="18" charset="0"/>
              </a:rPr>
              <a:t>      2. Установка «ВПУ-Энерго ТС»  для поверки</a:t>
            </a:r>
          </a:p>
          <a:p>
            <a:pPr algn="l"/>
            <a:r>
              <a:rPr lang="ru-RU" sz="2000" dirty="0">
                <a:latin typeface="Times New Roman" panose="02020603050405020304" pitchFamily="18" charset="0"/>
                <a:cs typeface="Times New Roman" panose="02020603050405020304" pitchFamily="18" charset="0"/>
              </a:rPr>
              <a:t>          приборов ДУ15-25мм (с доп. столом).</a:t>
            </a:r>
          </a:p>
          <a:p>
            <a:pPr algn="l"/>
            <a:r>
              <a:rPr lang="ru-RU" sz="2000" dirty="0">
                <a:latin typeface="Times New Roman" panose="02020603050405020304" pitchFamily="18" charset="0"/>
                <a:cs typeface="Times New Roman" panose="02020603050405020304" pitchFamily="18" charset="0"/>
              </a:rPr>
              <a:t>          Легко транспортируется к заказчику услуг.</a:t>
            </a:r>
          </a:p>
          <a:p>
            <a:pPr algn="l"/>
            <a:endParaRPr lang="ru-RU" sz="2000"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BD3E3FF5-2549-A45B-0CD0-7639A4EC76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523" y="49161"/>
            <a:ext cx="2099846" cy="760673"/>
          </a:xfrm>
          <a:prstGeom prst="rect">
            <a:avLst/>
          </a:prstGeom>
        </p:spPr>
      </p:pic>
      <p:pic>
        <p:nvPicPr>
          <p:cNvPr id="15" name="Рисунок 14">
            <a:extLst>
              <a:ext uri="{FF2B5EF4-FFF2-40B4-BE49-F238E27FC236}">
                <a16:creationId xmlns:a16="http://schemas.microsoft.com/office/drawing/2014/main" id="{3F44E9FF-B77B-B251-8AF2-D019EABD81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5085" y="3212186"/>
            <a:ext cx="2092750" cy="1567472"/>
          </a:xfrm>
          <a:prstGeom prst="rect">
            <a:avLst/>
          </a:prstGeom>
        </p:spPr>
      </p:pic>
      <p:pic>
        <p:nvPicPr>
          <p:cNvPr id="18" name="Рисунок 17">
            <a:extLst>
              <a:ext uri="{FF2B5EF4-FFF2-40B4-BE49-F238E27FC236}">
                <a16:creationId xmlns:a16="http://schemas.microsoft.com/office/drawing/2014/main" id="{01628AA1-78DD-97BE-3D9C-1DA71A9954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4307" y="3176241"/>
            <a:ext cx="1525107" cy="1544205"/>
          </a:xfrm>
          <a:prstGeom prst="rect">
            <a:avLst/>
          </a:prstGeom>
        </p:spPr>
      </p:pic>
      <p:pic>
        <p:nvPicPr>
          <p:cNvPr id="20" name="Рисунок 19">
            <a:extLst>
              <a:ext uri="{FF2B5EF4-FFF2-40B4-BE49-F238E27FC236}">
                <a16:creationId xmlns:a16="http://schemas.microsoft.com/office/drawing/2014/main" id="{572AA17D-F320-F664-0F72-199A804728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5496" y="4892510"/>
            <a:ext cx="3251927" cy="1903780"/>
          </a:xfrm>
          <a:prstGeom prst="rect">
            <a:avLst/>
          </a:prstGeom>
        </p:spPr>
      </p:pic>
      <p:pic>
        <p:nvPicPr>
          <p:cNvPr id="22" name="Рисунок 21">
            <a:extLst>
              <a:ext uri="{FF2B5EF4-FFF2-40B4-BE49-F238E27FC236}">
                <a16:creationId xmlns:a16="http://schemas.microsoft.com/office/drawing/2014/main" id="{12748396-69FA-B653-1D93-A655DF48B7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92321" y="4995987"/>
            <a:ext cx="1002246" cy="1696825"/>
          </a:xfrm>
          <a:prstGeom prst="rect">
            <a:avLst/>
          </a:prstGeom>
        </p:spPr>
      </p:pic>
    </p:spTree>
    <p:extLst>
      <p:ext uri="{BB962C8B-B14F-4D97-AF65-F5344CB8AC3E}">
        <p14:creationId xmlns:p14="http://schemas.microsoft.com/office/powerpoint/2010/main" val="3135061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D781F27-05EA-8330-EAD8-66AFA897D1B9}"/>
              </a:ext>
            </a:extLst>
          </p:cNvPr>
          <p:cNvSpPr>
            <a:spLocks noGrp="1"/>
          </p:cNvSpPr>
          <p:nvPr>
            <p:ph type="ctrTitle"/>
          </p:nvPr>
        </p:nvSpPr>
        <p:spPr>
          <a:xfrm>
            <a:off x="106532" y="148424"/>
            <a:ext cx="11922711" cy="520879"/>
          </a:xfrm>
        </p:spPr>
        <p:txBody>
          <a:bodyPr>
            <a:normAutofit/>
          </a:bodyPr>
          <a:lstStyle/>
          <a:p>
            <a:r>
              <a:rPr lang="ru-RU" sz="2400" b="1" dirty="0">
                <a:latin typeface="Times New Roman" panose="02020603050405020304" pitchFamily="18" charset="0"/>
                <a:cs typeface="Times New Roman" panose="02020603050405020304" pitchFamily="18" charset="0"/>
              </a:rPr>
              <a:t>              </a:t>
            </a:r>
            <a:r>
              <a:rPr lang="ru-RU" sz="2400" b="1" u="sng" dirty="0">
                <a:solidFill>
                  <a:srgbClr val="FF6600"/>
                </a:solidFill>
                <a:latin typeface="Times New Roman" panose="02020603050405020304" pitchFamily="18" charset="0"/>
                <a:cs typeface="Times New Roman" panose="02020603050405020304" pitchFamily="18" charset="0"/>
              </a:rPr>
              <a:t>ПРОЛИВНЫЕ ПОВЕРОЧНЫЕ УСТАНОВКИ</a:t>
            </a:r>
          </a:p>
        </p:txBody>
      </p:sp>
      <p:sp>
        <p:nvSpPr>
          <p:cNvPr id="3" name="Подзаголовок 2">
            <a:extLst>
              <a:ext uri="{FF2B5EF4-FFF2-40B4-BE49-F238E27FC236}">
                <a16:creationId xmlns:a16="http://schemas.microsoft.com/office/drawing/2014/main" id="{DFAEFBB8-6C7A-97B0-2080-849FC80EAD25}"/>
              </a:ext>
            </a:extLst>
          </p:cNvPr>
          <p:cNvSpPr>
            <a:spLocks noGrp="1"/>
          </p:cNvSpPr>
          <p:nvPr>
            <p:ph type="subTitle" idx="1"/>
          </p:nvPr>
        </p:nvSpPr>
        <p:spPr>
          <a:xfrm>
            <a:off x="358219" y="909097"/>
            <a:ext cx="11671023" cy="5851249"/>
          </a:xfrm>
        </p:spPr>
        <p:txBody>
          <a:bodyPr>
            <a:normAutofit/>
          </a:bodyPr>
          <a:lstStyle/>
          <a:p>
            <a:pPr>
              <a:lnSpc>
                <a:spcPct val="100000"/>
              </a:lnSpc>
            </a:pPr>
            <a:r>
              <a:rPr lang="ru-RU" sz="1800" b="1" i="1" u="sng" dirty="0">
                <a:latin typeface="Times New Roman" panose="02020603050405020304" pitchFamily="18" charset="0"/>
                <a:ea typeface="Times New Roman" panose="02020603050405020304" pitchFamily="18" charset="0"/>
                <a:cs typeface="Times New Roman" panose="02020603050405020304" pitchFamily="18" charset="0"/>
              </a:rPr>
              <a:t>Ещё раз:</a:t>
            </a:r>
          </a:p>
          <a:p>
            <a:pPr marL="342900" indent="-342900" algn="l">
              <a:lnSpc>
                <a:spcPct val="100000"/>
              </a:lnSpc>
              <a:buAutoNum type="arabicPeriod"/>
            </a:pPr>
            <a:r>
              <a:rPr lang="ru-RU" sz="1800" dirty="0">
                <a:latin typeface="Times New Roman" panose="02020603050405020304" pitchFamily="18" charset="0"/>
                <a:ea typeface="Times New Roman" panose="02020603050405020304" pitchFamily="18" charset="0"/>
                <a:cs typeface="Times New Roman" panose="02020603050405020304" pitchFamily="18" charset="0"/>
              </a:rPr>
              <a:t>ВПУ – достаточно сложное устройство. </a:t>
            </a:r>
          </a:p>
          <a:p>
            <a:pPr marL="342900" indent="-342900" algn="l">
              <a:lnSpc>
                <a:spcPct val="100000"/>
              </a:lnSpc>
              <a:buAutoNum type="arabicPeriod"/>
            </a:pPr>
            <a:r>
              <a:rPr lang="ru-RU" sz="1800" dirty="0">
                <a:latin typeface="Times New Roman" panose="02020603050405020304" pitchFamily="18" charset="0"/>
                <a:ea typeface="Times New Roman" panose="02020603050405020304" pitchFamily="18" charset="0"/>
                <a:cs typeface="Times New Roman" panose="02020603050405020304" pitchFamily="18" charset="0"/>
              </a:rPr>
              <a:t>Процесс поверки полностью автоматический: от выбора эталона до печати протокола.</a:t>
            </a:r>
          </a:p>
          <a:p>
            <a:pPr marL="342900" indent="-342900" algn="l">
              <a:lnSpc>
                <a:spcPct val="100000"/>
              </a:lnSpc>
              <a:buAutoNum type="arabicPeriod"/>
            </a:pPr>
            <a:r>
              <a:rPr lang="ru-RU" sz="1800" dirty="0">
                <a:latin typeface="Times New Roman" panose="02020603050405020304" pitchFamily="18" charset="0"/>
                <a:ea typeface="Times New Roman" panose="02020603050405020304" pitchFamily="18" charset="0"/>
                <a:cs typeface="Times New Roman" panose="02020603050405020304" pitchFamily="18" charset="0"/>
              </a:rPr>
              <a:t>Технические решения при проектировании и изготовлении установок обсуждаются предметно, под задачу.</a:t>
            </a:r>
          </a:p>
          <a:p>
            <a:pPr marL="342900" indent="-342900" algn="l">
              <a:lnSpc>
                <a:spcPct val="100000"/>
              </a:lnSpc>
              <a:buAutoNum type="arabicPeriod"/>
            </a:pPr>
            <a:r>
              <a:rPr lang="ru-RU" sz="1800" dirty="0">
                <a:latin typeface="Times New Roman" panose="02020603050405020304" pitchFamily="18" charset="0"/>
                <a:ea typeface="Times New Roman" panose="02020603050405020304" pitchFamily="18" charset="0"/>
                <a:cs typeface="Times New Roman" panose="02020603050405020304" pitchFamily="18" charset="0"/>
              </a:rPr>
              <a:t>На сегодняшний день у нас большой референс-лист по поставкам оборудования.</a:t>
            </a:r>
          </a:p>
          <a:p>
            <a:pPr marL="342900" indent="-342900" algn="l">
              <a:lnSpc>
                <a:spcPct val="100000"/>
              </a:lnSpc>
              <a:buAutoNum type="arabicPeriod"/>
            </a:pPr>
            <a:r>
              <a:rPr lang="ru-RU" sz="1800" dirty="0">
                <a:latin typeface="Times New Roman" panose="02020603050405020304" pitchFamily="18" charset="0"/>
                <a:ea typeface="Times New Roman" panose="02020603050405020304" pitchFamily="18" charset="0"/>
                <a:cs typeface="Times New Roman" panose="02020603050405020304" pitchFamily="18" charset="0"/>
              </a:rPr>
              <a:t>Мы считаем, что лучший вариант знакомства с оборудованием – прибыть к нам на завод и самим увидеть, «потрогать и пощёлкать». Будем рады увидеть Вас с ознакомительным визитом у нас.</a:t>
            </a:r>
          </a:p>
          <a:p>
            <a:pPr algn="l">
              <a:lnSpc>
                <a:spcPct val="100000"/>
              </a:lnSpc>
            </a:pPr>
            <a:endParaRPr lang="ru-RU" sz="16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pPr>
            <a:r>
              <a:rPr lang="ru-RU" sz="1600"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a:latin typeface="Times New Roman" panose="02020603050405020304" pitchFamily="18" charset="0"/>
                <a:ea typeface="Times New Roman" panose="02020603050405020304" pitchFamily="18" charset="0"/>
                <a:cs typeface="Times New Roman" panose="02020603050405020304" pitchFamily="18" charset="0"/>
              </a:rPr>
              <a:t>СПАСИБО ЗА ВНИМАНИЕ!</a:t>
            </a:r>
          </a:p>
          <a:p>
            <a:pPr>
              <a:lnSpc>
                <a:spcPct val="100000"/>
              </a:lnSpc>
            </a:pPr>
            <a:endParaRPr lang="ru-RU" sz="16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pPr>
            <a:r>
              <a:rPr lang="ru-RU" sz="1800" dirty="0">
                <a:latin typeface="Times New Roman" panose="02020603050405020304" pitchFamily="18" charset="0"/>
                <a:ea typeface="Times New Roman" panose="02020603050405020304" pitchFamily="18" charset="0"/>
                <a:cs typeface="Times New Roman" panose="02020603050405020304" pitchFamily="18" charset="0"/>
              </a:rPr>
              <a:t>Мы ответим на все Ваши вопросы.</a:t>
            </a:r>
          </a:p>
          <a:p>
            <a:endParaRPr lang="ru-RU" sz="2000"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BD3E3FF5-2549-A45B-0CD0-7639A4EC76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523" y="49161"/>
            <a:ext cx="2099846" cy="760673"/>
          </a:xfrm>
          <a:prstGeom prst="rect">
            <a:avLst/>
          </a:prstGeom>
        </p:spPr>
      </p:pic>
    </p:spTree>
    <p:extLst>
      <p:ext uri="{BB962C8B-B14F-4D97-AF65-F5344CB8AC3E}">
        <p14:creationId xmlns:p14="http://schemas.microsoft.com/office/powerpoint/2010/main" val="3052029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D781F27-05EA-8330-EAD8-66AFA897D1B9}"/>
              </a:ext>
            </a:extLst>
          </p:cNvPr>
          <p:cNvSpPr>
            <a:spLocks noGrp="1"/>
          </p:cNvSpPr>
          <p:nvPr>
            <p:ph type="ctrTitle"/>
          </p:nvPr>
        </p:nvSpPr>
        <p:spPr>
          <a:xfrm>
            <a:off x="106532" y="148424"/>
            <a:ext cx="11922711" cy="520879"/>
          </a:xfrm>
        </p:spPr>
        <p:txBody>
          <a:bodyPr>
            <a:normAutofit/>
          </a:bodyPr>
          <a:lstStyle/>
          <a:p>
            <a:r>
              <a:rPr lang="ru-RU" sz="2400" b="1" dirty="0">
                <a:latin typeface="Times New Roman" panose="02020603050405020304" pitchFamily="18" charset="0"/>
                <a:cs typeface="Times New Roman" panose="02020603050405020304" pitchFamily="18" charset="0"/>
              </a:rPr>
              <a:t>              </a:t>
            </a:r>
            <a:r>
              <a:rPr lang="ru-RU" sz="2400" b="1" u="sng" dirty="0">
                <a:solidFill>
                  <a:srgbClr val="FF6600"/>
                </a:solidFill>
                <a:latin typeface="Times New Roman" panose="02020603050405020304" pitchFamily="18" charset="0"/>
                <a:cs typeface="Times New Roman" panose="02020603050405020304" pitchFamily="18" charset="0"/>
              </a:rPr>
              <a:t>ПРОЛИВНЫЕ ПОВЕРОЧНЫЕ УСТАНОВКИ</a:t>
            </a:r>
          </a:p>
        </p:txBody>
      </p:sp>
      <p:sp>
        <p:nvSpPr>
          <p:cNvPr id="3" name="Подзаголовок 2">
            <a:extLst>
              <a:ext uri="{FF2B5EF4-FFF2-40B4-BE49-F238E27FC236}">
                <a16:creationId xmlns:a16="http://schemas.microsoft.com/office/drawing/2014/main" id="{DFAEFBB8-6C7A-97B0-2080-849FC80EAD25}"/>
              </a:ext>
            </a:extLst>
          </p:cNvPr>
          <p:cNvSpPr>
            <a:spLocks noGrp="1"/>
          </p:cNvSpPr>
          <p:nvPr>
            <p:ph type="subTitle" idx="1"/>
          </p:nvPr>
        </p:nvSpPr>
        <p:spPr>
          <a:xfrm>
            <a:off x="358219" y="768566"/>
            <a:ext cx="11671023" cy="5991780"/>
          </a:xfrm>
        </p:spPr>
        <p:txBody>
          <a:bodyPr>
            <a:normAutofit/>
          </a:bodyPr>
          <a:lstStyle/>
          <a:p>
            <a:pPr algn="l">
              <a:lnSpc>
                <a:spcPct val="100000"/>
              </a:lnSpc>
            </a:pPr>
            <a:r>
              <a:rPr lang="ru-RU" sz="1800" dirty="0">
                <a:latin typeface="Times New Roman" panose="02020603050405020304" pitchFamily="18" charset="0"/>
                <a:cs typeface="Times New Roman" panose="02020603050405020304" pitchFamily="18" charset="0"/>
              </a:rPr>
              <a:t>3. Большие  установки.</a:t>
            </a:r>
          </a:p>
          <a:p>
            <a:pPr algn="l">
              <a:lnSpc>
                <a:spcPct val="100000"/>
              </a:lnSpc>
              <a:spcBef>
                <a:spcPts val="0"/>
              </a:spcBef>
            </a:pPr>
            <a:r>
              <a:rPr lang="ru-RU" sz="1800" dirty="0">
                <a:latin typeface="Times New Roman" panose="02020603050405020304" pitchFamily="18" charset="0"/>
                <a:cs typeface="Times New Roman" panose="02020603050405020304" pitchFamily="18" charset="0"/>
              </a:rPr>
              <a:t>               Как пример, ВПУ на </a:t>
            </a: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нашей </a:t>
            </a:r>
            <a:r>
              <a:rPr lang="ru-RU" sz="1800" dirty="0">
                <a:latin typeface="Times New Roman" panose="02020603050405020304" pitchFamily="18" charset="0"/>
                <a:cs typeface="Times New Roman" panose="02020603050405020304" pitchFamily="18" charset="0"/>
              </a:rPr>
              <a:t>производственной площадке: стенды ДУ50, ДУ00, ДУ300мм:</a:t>
            </a:r>
          </a:p>
          <a:p>
            <a:pPr>
              <a:spcBef>
                <a:spcPts val="0"/>
              </a:spcBef>
            </a:pPr>
            <a:r>
              <a:rPr lang="ru-RU" sz="1800" dirty="0">
                <a:latin typeface="Times New Roman" panose="02020603050405020304" pitchFamily="18" charset="0"/>
                <a:cs typeface="Times New Roman" panose="02020603050405020304" pitchFamily="18" charset="0"/>
              </a:rPr>
              <a:t>На ней мы «совершенствуем свои компетенции» и оказываем услуги поверки (калибровки) нашим заказчикам.</a:t>
            </a:r>
          </a:p>
          <a:p>
            <a:pPr>
              <a:lnSpc>
                <a:spcPct val="100000"/>
              </a:lnSpc>
            </a:pPr>
            <a:endParaRPr lang="ru-RU" sz="1800" b="1" i="1" u="sng" dirty="0">
              <a:effectLst/>
              <a:latin typeface="Times New Roman" panose="02020603050405020304" pitchFamily="18" charset="0"/>
              <a:ea typeface="Times New Roman" panose="02020603050405020304" pitchFamily="18" charset="0"/>
            </a:endParaRPr>
          </a:p>
        </p:txBody>
      </p:sp>
      <p:pic>
        <p:nvPicPr>
          <p:cNvPr id="5" name="Рисунок 4">
            <a:extLst>
              <a:ext uri="{FF2B5EF4-FFF2-40B4-BE49-F238E27FC236}">
                <a16:creationId xmlns:a16="http://schemas.microsoft.com/office/drawing/2014/main" id="{BD3E3FF5-2549-A45B-0CD0-7639A4EC76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523" y="49161"/>
            <a:ext cx="2099846" cy="760673"/>
          </a:xfrm>
          <a:prstGeom prst="rect">
            <a:avLst/>
          </a:prstGeom>
        </p:spPr>
      </p:pic>
      <p:pic>
        <p:nvPicPr>
          <p:cNvPr id="12" name="Рисунок 11">
            <a:extLst>
              <a:ext uri="{FF2B5EF4-FFF2-40B4-BE49-F238E27FC236}">
                <a16:creationId xmlns:a16="http://schemas.microsoft.com/office/drawing/2014/main" id="{C92AEDE2-24A3-0C0D-DF0C-5F8594BB1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227" y="1651967"/>
            <a:ext cx="7662007" cy="5109026"/>
          </a:xfrm>
          <a:prstGeom prst="rect">
            <a:avLst/>
          </a:prstGeom>
        </p:spPr>
      </p:pic>
      <p:pic>
        <p:nvPicPr>
          <p:cNvPr id="14" name="Рисунок 13">
            <a:extLst>
              <a:ext uri="{FF2B5EF4-FFF2-40B4-BE49-F238E27FC236}">
                <a16:creationId xmlns:a16="http://schemas.microsoft.com/office/drawing/2014/main" id="{852C17F8-360E-07B7-3037-BB6CF5EEF1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3234" y="1651966"/>
            <a:ext cx="3405864" cy="5104713"/>
          </a:xfrm>
          <a:prstGeom prst="rect">
            <a:avLst/>
          </a:prstGeom>
        </p:spPr>
      </p:pic>
    </p:spTree>
    <p:extLst>
      <p:ext uri="{BB962C8B-B14F-4D97-AF65-F5344CB8AC3E}">
        <p14:creationId xmlns:p14="http://schemas.microsoft.com/office/powerpoint/2010/main" val="2904662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D781F27-05EA-8330-EAD8-66AFA897D1B9}"/>
              </a:ext>
            </a:extLst>
          </p:cNvPr>
          <p:cNvSpPr>
            <a:spLocks noGrp="1"/>
          </p:cNvSpPr>
          <p:nvPr>
            <p:ph type="ctrTitle"/>
          </p:nvPr>
        </p:nvSpPr>
        <p:spPr>
          <a:xfrm>
            <a:off x="106532" y="148424"/>
            <a:ext cx="11922711" cy="520879"/>
          </a:xfrm>
        </p:spPr>
        <p:txBody>
          <a:bodyPr>
            <a:normAutofit/>
          </a:bodyPr>
          <a:lstStyle/>
          <a:p>
            <a:r>
              <a:rPr lang="ru-RU" sz="2400" b="1" dirty="0">
                <a:latin typeface="Times New Roman" panose="02020603050405020304" pitchFamily="18" charset="0"/>
                <a:cs typeface="Times New Roman" panose="02020603050405020304" pitchFamily="18" charset="0"/>
              </a:rPr>
              <a:t>              </a:t>
            </a:r>
            <a:r>
              <a:rPr lang="ru-RU" sz="2400" b="1" u="sng" dirty="0">
                <a:solidFill>
                  <a:srgbClr val="FF6600"/>
                </a:solidFill>
                <a:latin typeface="Times New Roman" panose="02020603050405020304" pitchFamily="18" charset="0"/>
                <a:cs typeface="Times New Roman" panose="02020603050405020304" pitchFamily="18" charset="0"/>
              </a:rPr>
              <a:t>ПРОЛИВНЫЕ ПОВЕРОЧНЫЕ УСТАНОВКИ</a:t>
            </a:r>
          </a:p>
        </p:txBody>
      </p:sp>
      <p:sp>
        <p:nvSpPr>
          <p:cNvPr id="3" name="Подзаголовок 2">
            <a:extLst>
              <a:ext uri="{FF2B5EF4-FFF2-40B4-BE49-F238E27FC236}">
                <a16:creationId xmlns:a16="http://schemas.microsoft.com/office/drawing/2014/main" id="{DFAEFBB8-6C7A-97B0-2080-849FC80EAD25}"/>
              </a:ext>
            </a:extLst>
          </p:cNvPr>
          <p:cNvSpPr>
            <a:spLocks noGrp="1"/>
          </p:cNvSpPr>
          <p:nvPr>
            <p:ph type="subTitle" idx="1"/>
          </p:nvPr>
        </p:nvSpPr>
        <p:spPr>
          <a:xfrm>
            <a:off x="404037" y="809834"/>
            <a:ext cx="11625205" cy="5950512"/>
          </a:xfrm>
        </p:spPr>
        <p:txBody>
          <a:bodyPr>
            <a:normAutofit/>
          </a:bodyPr>
          <a:lstStyle/>
          <a:p>
            <a:pPr algn="l">
              <a:lnSpc>
                <a:spcPct val="100000"/>
              </a:lnSpc>
            </a:pPr>
            <a:endParaRPr lang="ru-RU" sz="1800" dirty="0">
              <a:latin typeface="Times New Roman" panose="02020603050405020304" pitchFamily="18" charset="0"/>
              <a:cs typeface="Times New Roman" panose="02020603050405020304" pitchFamily="18" charset="0"/>
            </a:endParaRPr>
          </a:p>
          <a:p>
            <a:pPr>
              <a:lnSpc>
                <a:spcPct val="100000"/>
              </a:lnSpc>
            </a:pPr>
            <a:endParaRPr lang="ru-RU" sz="1800" b="1" i="1" u="sng" dirty="0">
              <a:effectLst/>
              <a:latin typeface="Times New Roman" panose="02020603050405020304" pitchFamily="18" charset="0"/>
              <a:ea typeface="Times New Roman" panose="02020603050405020304" pitchFamily="18" charset="0"/>
            </a:endParaRPr>
          </a:p>
        </p:txBody>
      </p:sp>
      <p:pic>
        <p:nvPicPr>
          <p:cNvPr id="5" name="Рисунок 4">
            <a:extLst>
              <a:ext uri="{FF2B5EF4-FFF2-40B4-BE49-F238E27FC236}">
                <a16:creationId xmlns:a16="http://schemas.microsoft.com/office/drawing/2014/main" id="{BD3E3FF5-2549-A45B-0CD0-7639A4EC76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523" y="49161"/>
            <a:ext cx="2099846" cy="760673"/>
          </a:xfrm>
          <a:prstGeom prst="rect">
            <a:avLst/>
          </a:prstGeom>
        </p:spPr>
      </p:pic>
      <p:pic>
        <p:nvPicPr>
          <p:cNvPr id="4" name="Рисунок 3">
            <a:extLst>
              <a:ext uri="{FF2B5EF4-FFF2-40B4-BE49-F238E27FC236}">
                <a16:creationId xmlns:a16="http://schemas.microsoft.com/office/drawing/2014/main" id="{A10BB3C8-2331-AB24-4AB9-AF9108C664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889" y="928515"/>
            <a:ext cx="9387634" cy="5781061"/>
          </a:xfrm>
          <a:prstGeom prst="rect">
            <a:avLst/>
          </a:prstGeom>
        </p:spPr>
      </p:pic>
    </p:spTree>
    <p:extLst>
      <p:ext uri="{BB962C8B-B14F-4D97-AF65-F5344CB8AC3E}">
        <p14:creationId xmlns:p14="http://schemas.microsoft.com/office/powerpoint/2010/main" val="2431382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D781F27-05EA-8330-EAD8-66AFA897D1B9}"/>
              </a:ext>
            </a:extLst>
          </p:cNvPr>
          <p:cNvSpPr>
            <a:spLocks noGrp="1"/>
          </p:cNvSpPr>
          <p:nvPr>
            <p:ph type="ctrTitle"/>
          </p:nvPr>
        </p:nvSpPr>
        <p:spPr>
          <a:xfrm>
            <a:off x="106532" y="148424"/>
            <a:ext cx="11922711" cy="520879"/>
          </a:xfrm>
        </p:spPr>
        <p:txBody>
          <a:bodyPr>
            <a:normAutofit/>
          </a:bodyPr>
          <a:lstStyle/>
          <a:p>
            <a:r>
              <a:rPr lang="ru-RU" sz="2400" b="1" dirty="0">
                <a:latin typeface="Times New Roman" panose="02020603050405020304" pitchFamily="18" charset="0"/>
                <a:cs typeface="Times New Roman" panose="02020603050405020304" pitchFamily="18" charset="0"/>
              </a:rPr>
              <a:t>              </a:t>
            </a:r>
            <a:r>
              <a:rPr lang="ru-RU" sz="2400" b="1" u="sng" dirty="0">
                <a:solidFill>
                  <a:srgbClr val="FF6600"/>
                </a:solidFill>
                <a:latin typeface="Times New Roman" panose="02020603050405020304" pitchFamily="18" charset="0"/>
                <a:cs typeface="Times New Roman" panose="02020603050405020304" pitchFamily="18" charset="0"/>
              </a:rPr>
              <a:t>ПРОЛИВНЫЕ ПОВЕРОЧНЫЕ УСТАНОВКИ</a:t>
            </a:r>
          </a:p>
        </p:txBody>
      </p:sp>
      <p:sp>
        <p:nvSpPr>
          <p:cNvPr id="3" name="Подзаголовок 2">
            <a:extLst>
              <a:ext uri="{FF2B5EF4-FFF2-40B4-BE49-F238E27FC236}">
                <a16:creationId xmlns:a16="http://schemas.microsoft.com/office/drawing/2014/main" id="{DFAEFBB8-6C7A-97B0-2080-849FC80EAD25}"/>
              </a:ext>
            </a:extLst>
          </p:cNvPr>
          <p:cNvSpPr>
            <a:spLocks noGrp="1"/>
          </p:cNvSpPr>
          <p:nvPr>
            <p:ph type="subTitle" idx="1"/>
          </p:nvPr>
        </p:nvSpPr>
        <p:spPr>
          <a:xfrm>
            <a:off x="358219" y="809835"/>
            <a:ext cx="11671023" cy="5950512"/>
          </a:xfrm>
        </p:spPr>
        <p:txBody>
          <a:bodyPr>
            <a:normAutofit/>
          </a:bodyPr>
          <a:lstStyle/>
          <a:p>
            <a:pPr algn="l">
              <a:lnSpc>
                <a:spcPct val="100000"/>
              </a:lnSpc>
            </a:pPr>
            <a:r>
              <a:rPr lang="ru-RU" sz="1800" b="1" i="1" u="sng" dirty="0">
                <a:effectLst/>
                <a:latin typeface="Times New Roman" panose="02020603050405020304" pitchFamily="18" charset="0"/>
                <a:ea typeface="Times New Roman" panose="02020603050405020304" pitchFamily="18" charset="0"/>
              </a:rPr>
              <a:t>Основные конструктивные элементы. </a:t>
            </a:r>
            <a:r>
              <a:rPr lang="ru-RU" sz="1800" b="1" i="1" u="sng" dirty="0">
                <a:latin typeface="Times New Roman" panose="02020603050405020304" pitchFamily="18" charset="0"/>
                <a:ea typeface="Times New Roman" panose="02020603050405020304" pitchFamily="18" charset="0"/>
                <a:cs typeface="Times New Roman" panose="02020603050405020304" pitchFamily="18" charset="0"/>
              </a:rPr>
              <a:t>Весовые устройства (ВУ)</a:t>
            </a:r>
            <a:r>
              <a:rPr lang="ru-RU" sz="1800" dirty="0">
                <a:latin typeface="Times New Roman" panose="02020603050405020304" pitchFamily="18" charset="0"/>
                <a:ea typeface="Times New Roman" panose="02020603050405020304" pitchFamily="18" charset="0"/>
                <a:cs typeface="Times New Roman" panose="02020603050405020304" pitchFamily="18" charset="0"/>
              </a:rPr>
              <a:t>: весовой бак на платформе, тензодатчики, перекидные устройства, обвязка. </a:t>
            </a:r>
          </a:p>
          <a:p>
            <a:endParaRPr lang="ru-RU" sz="2000"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BD3E3FF5-2549-A45B-0CD0-7639A4EC76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523" y="49161"/>
            <a:ext cx="2099846" cy="760673"/>
          </a:xfrm>
          <a:prstGeom prst="rect">
            <a:avLst/>
          </a:prstGeom>
        </p:spPr>
      </p:pic>
      <p:pic>
        <p:nvPicPr>
          <p:cNvPr id="10" name="Рисунок 9">
            <a:extLst>
              <a:ext uri="{FF2B5EF4-FFF2-40B4-BE49-F238E27FC236}">
                <a16:creationId xmlns:a16="http://schemas.microsoft.com/office/drawing/2014/main" id="{277131C5-E387-5789-AB22-D403B81EB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1420" y="4284892"/>
            <a:ext cx="2736761" cy="2233167"/>
          </a:xfrm>
          <a:prstGeom prst="rect">
            <a:avLst/>
          </a:prstGeom>
        </p:spPr>
      </p:pic>
      <p:pic>
        <p:nvPicPr>
          <p:cNvPr id="12" name="Рисунок 11">
            <a:extLst>
              <a:ext uri="{FF2B5EF4-FFF2-40B4-BE49-F238E27FC236}">
                <a16:creationId xmlns:a16="http://schemas.microsoft.com/office/drawing/2014/main" id="{16659477-E2C8-24AB-A0C1-8E04489219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1442" y="1504334"/>
            <a:ext cx="1325215" cy="5075053"/>
          </a:xfrm>
          <a:prstGeom prst="rect">
            <a:avLst/>
          </a:prstGeom>
        </p:spPr>
      </p:pic>
      <p:pic>
        <p:nvPicPr>
          <p:cNvPr id="14" name="Рисунок 13">
            <a:extLst>
              <a:ext uri="{FF2B5EF4-FFF2-40B4-BE49-F238E27FC236}">
                <a16:creationId xmlns:a16="http://schemas.microsoft.com/office/drawing/2014/main" id="{B1E18B58-CF56-A0FF-8A55-CBB65EB4CF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1421" y="1402186"/>
            <a:ext cx="2736761" cy="2732099"/>
          </a:xfrm>
          <a:prstGeom prst="rect">
            <a:avLst/>
          </a:prstGeom>
        </p:spPr>
      </p:pic>
      <p:pic>
        <p:nvPicPr>
          <p:cNvPr id="16" name="Рисунок 15">
            <a:extLst>
              <a:ext uri="{FF2B5EF4-FFF2-40B4-BE49-F238E27FC236}">
                <a16:creationId xmlns:a16="http://schemas.microsoft.com/office/drawing/2014/main" id="{93908187-0D3B-822D-715A-13739A9DF0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70694" y="1345679"/>
            <a:ext cx="1633574" cy="5172380"/>
          </a:xfrm>
          <a:prstGeom prst="rect">
            <a:avLst/>
          </a:prstGeom>
        </p:spPr>
      </p:pic>
    </p:spTree>
    <p:extLst>
      <p:ext uri="{BB962C8B-B14F-4D97-AF65-F5344CB8AC3E}">
        <p14:creationId xmlns:p14="http://schemas.microsoft.com/office/powerpoint/2010/main" val="1963942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D781F27-05EA-8330-EAD8-66AFA897D1B9}"/>
              </a:ext>
            </a:extLst>
          </p:cNvPr>
          <p:cNvSpPr>
            <a:spLocks noGrp="1"/>
          </p:cNvSpPr>
          <p:nvPr>
            <p:ph type="ctrTitle"/>
          </p:nvPr>
        </p:nvSpPr>
        <p:spPr>
          <a:xfrm>
            <a:off x="106532" y="148424"/>
            <a:ext cx="11922711" cy="520879"/>
          </a:xfrm>
        </p:spPr>
        <p:txBody>
          <a:bodyPr>
            <a:normAutofit/>
          </a:bodyPr>
          <a:lstStyle/>
          <a:p>
            <a:r>
              <a:rPr lang="ru-RU" sz="2400" b="1" dirty="0">
                <a:latin typeface="Times New Roman" panose="02020603050405020304" pitchFamily="18" charset="0"/>
                <a:cs typeface="Times New Roman" panose="02020603050405020304" pitchFamily="18" charset="0"/>
              </a:rPr>
              <a:t>              </a:t>
            </a:r>
            <a:r>
              <a:rPr lang="ru-RU" sz="2400" b="1" u="sng" dirty="0">
                <a:solidFill>
                  <a:srgbClr val="FF6600"/>
                </a:solidFill>
                <a:latin typeface="Times New Roman" panose="02020603050405020304" pitchFamily="18" charset="0"/>
                <a:cs typeface="Times New Roman" panose="02020603050405020304" pitchFamily="18" charset="0"/>
              </a:rPr>
              <a:t>ПРОЛИВНЫЕ ПОВЕРОЧНЫЕ УСТАНОВКИ</a:t>
            </a:r>
          </a:p>
        </p:txBody>
      </p:sp>
      <p:sp>
        <p:nvSpPr>
          <p:cNvPr id="3" name="Подзаголовок 2">
            <a:extLst>
              <a:ext uri="{FF2B5EF4-FFF2-40B4-BE49-F238E27FC236}">
                <a16:creationId xmlns:a16="http://schemas.microsoft.com/office/drawing/2014/main" id="{DFAEFBB8-6C7A-97B0-2080-849FC80EAD25}"/>
              </a:ext>
            </a:extLst>
          </p:cNvPr>
          <p:cNvSpPr>
            <a:spLocks noGrp="1"/>
          </p:cNvSpPr>
          <p:nvPr>
            <p:ph type="subTitle" idx="1"/>
          </p:nvPr>
        </p:nvSpPr>
        <p:spPr>
          <a:xfrm>
            <a:off x="358219" y="909097"/>
            <a:ext cx="11671023" cy="5851249"/>
          </a:xfrm>
        </p:spPr>
        <p:txBody>
          <a:bodyPr>
            <a:normAutofit/>
          </a:bodyPr>
          <a:lstStyle/>
          <a:p>
            <a:pPr>
              <a:lnSpc>
                <a:spcPct val="100000"/>
              </a:lnSpc>
            </a:pPr>
            <a:r>
              <a:rPr lang="ru-RU" sz="1800" b="1" i="1" u="sng" dirty="0">
                <a:latin typeface="Times New Roman" panose="02020603050405020304" pitchFamily="18" charset="0"/>
                <a:ea typeface="Times New Roman" panose="02020603050405020304" pitchFamily="18" charset="0"/>
                <a:cs typeface="Times New Roman" panose="02020603050405020304" pitchFamily="18" charset="0"/>
              </a:rPr>
              <a:t>Наш подход к конструированию установок.</a:t>
            </a:r>
          </a:p>
          <a:p>
            <a:pPr marL="457200" indent="-457200" algn="l">
              <a:lnSpc>
                <a:spcPct val="100000"/>
              </a:lnSpc>
              <a:buAutoNum type="arabicPeriod"/>
            </a:pPr>
            <a:r>
              <a:rPr lang="ru-RU" sz="1800" dirty="0">
                <a:latin typeface="Times New Roman" panose="02020603050405020304" pitchFamily="18" charset="0"/>
                <a:ea typeface="Times New Roman" panose="02020603050405020304" pitchFamily="18" charset="0"/>
                <a:cs typeface="Times New Roman" panose="02020603050405020304" pitchFamily="18" charset="0"/>
              </a:rPr>
              <a:t>Все составные элементы за исключением измерительных столов и накопительного бака – стандартизованы.</a:t>
            </a:r>
          </a:p>
          <a:p>
            <a:pPr marL="457200" indent="-457200" algn="l">
              <a:lnSpc>
                <a:spcPct val="100000"/>
              </a:lnSpc>
              <a:buAutoNum type="arabicPeriod"/>
            </a:pPr>
            <a:r>
              <a:rPr lang="ru-RU" sz="1800" dirty="0">
                <a:latin typeface="Times New Roman" panose="02020603050405020304" pitchFamily="18" charset="0"/>
                <a:ea typeface="Times New Roman" panose="02020603050405020304" pitchFamily="18" charset="0"/>
                <a:cs typeface="Times New Roman" panose="02020603050405020304" pitchFamily="18" charset="0"/>
              </a:rPr>
              <a:t>Накопительный бак проектируется с учетом необходимого объема и конфигурации помещения. </a:t>
            </a:r>
          </a:p>
          <a:p>
            <a:pPr marL="457200" indent="-457200" algn="l">
              <a:lnSpc>
                <a:spcPct val="100000"/>
              </a:lnSpc>
              <a:buAutoNum type="arabicPeriod"/>
            </a:pPr>
            <a:r>
              <a:rPr lang="ru-RU" sz="1800" dirty="0">
                <a:latin typeface="Times New Roman" panose="02020603050405020304" pitchFamily="18" charset="0"/>
                <a:ea typeface="Times New Roman" panose="02020603050405020304" pitchFamily="18" charset="0"/>
                <a:cs typeface="Times New Roman" panose="02020603050405020304" pitchFamily="18" charset="0"/>
              </a:rPr>
              <a:t>Измерительные столы проектируются в зависимости от задач, связанных с количеством одновременно устанавливаемых приборов, что влияет на длину стола. Есть и стандартные исполнения столов.</a:t>
            </a:r>
          </a:p>
          <a:p>
            <a:pPr marL="457200" indent="-457200" algn="l">
              <a:lnSpc>
                <a:spcPct val="100000"/>
              </a:lnSpc>
              <a:buAutoNum type="arabicPeriod"/>
            </a:pPr>
            <a:r>
              <a:rPr lang="ru-RU" sz="1800" dirty="0">
                <a:latin typeface="Times New Roman" panose="02020603050405020304" pitchFamily="18" charset="0"/>
                <a:ea typeface="Times New Roman" panose="02020603050405020304" pitchFamily="18" charset="0"/>
                <a:cs typeface="Times New Roman" panose="02020603050405020304" pitchFamily="18" charset="0"/>
              </a:rPr>
              <a:t>Составные части ВПУ – подобны конструктору (</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LEGO) </a:t>
            </a:r>
            <a:r>
              <a:rPr lang="ru-RU" sz="1800" dirty="0">
                <a:latin typeface="Times New Roman" panose="02020603050405020304" pitchFamily="18" charset="0"/>
                <a:ea typeface="Times New Roman" panose="02020603050405020304" pitchFamily="18" charset="0"/>
                <a:cs typeface="Times New Roman" panose="02020603050405020304" pitchFamily="18" charset="0"/>
              </a:rPr>
              <a:t>и могут быть сконфигурированы различным образом под задачи и имеющиеся площади лаборатории. </a:t>
            </a:r>
          </a:p>
          <a:p>
            <a:pPr marL="457200" indent="-457200" algn="l">
              <a:lnSpc>
                <a:spcPct val="100000"/>
              </a:lnSpc>
              <a:buAutoNum type="arabicPeriod"/>
            </a:pPr>
            <a:r>
              <a:rPr lang="ru-RU" sz="1800" dirty="0">
                <a:latin typeface="Times New Roman" panose="02020603050405020304" pitchFamily="18" charset="0"/>
                <a:ea typeface="Times New Roman" panose="02020603050405020304" pitchFamily="18" charset="0"/>
                <a:cs typeface="Times New Roman" panose="02020603050405020304" pitchFamily="18" charset="0"/>
              </a:rPr>
              <a:t>Мы решили достаточно важную задачу - по общей высоте оборудования. На сегодняшний день высота оборудования не превышает 3000 мм, что даёт возможность разместить ВПУ в стандартном по высоте помещении.</a:t>
            </a:r>
          </a:p>
          <a:p>
            <a:pPr marL="457200" indent="-457200" algn="l">
              <a:lnSpc>
                <a:spcPct val="100000"/>
              </a:lnSpc>
              <a:buAutoNum type="arabicPeriod"/>
            </a:pPr>
            <a:r>
              <a:rPr lang="ru-RU" sz="1800" dirty="0">
                <a:latin typeface="Times New Roman" panose="02020603050405020304" pitchFamily="18" charset="0"/>
                <a:ea typeface="Times New Roman" panose="02020603050405020304" pitchFamily="18" charset="0"/>
                <a:cs typeface="Times New Roman" panose="02020603050405020304" pitchFamily="18" charset="0"/>
              </a:rPr>
              <a:t>Главное в ВПУ  – «мозги», оно же – ПО. Наши программисты создали ПО, которое решает ВСЕ! задачи, которые требуется решить на оборудовании такого назначения.</a:t>
            </a:r>
          </a:p>
          <a:p>
            <a:pPr marL="457200" indent="-457200" algn="l">
              <a:lnSpc>
                <a:spcPct val="100000"/>
              </a:lnSpc>
              <a:buAutoNum type="arabicPeriod"/>
            </a:pPr>
            <a:r>
              <a:rPr lang="ru-RU" sz="1800" dirty="0">
                <a:latin typeface="Times New Roman" panose="02020603050405020304" pitchFamily="18" charset="0"/>
                <a:ea typeface="Times New Roman" panose="02020603050405020304" pitchFamily="18" charset="0"/>
                <a:cs typeface="Times New Roman" panose="02020603050405020304" pitchFamily="18" charset="0"/>
              </a:rPr>
              <a:t>Мы можем предоставить демо-версию ПО для наших партнёров в качестве обучающего тренажера.</a:t>
            </a:r>
          </a:p>
          <a:p>
            <a:endParaRPr lang="ru-RU" sz="2000"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BD3E3FF5-2549-A45B-0CD0-7639A4EC76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523" y="49161"/>
            <a:ext cx="2099846" cy="760673"/>
          </a:xfrm>
          <a:prstGeom prst="rect">
            <a:avLst/>
          </a:prstGeom>
        </p:spPr>
      </p:pic>
    </p:spTree>
    <p:extLst>
      <p:ext uri="{BB962C8B-B14F-4D97-AF65-F5344CB8AC3E}">
        <p14:creationId xmlns:p14="http://schemas.microsoft.com/office/powerpoint/2010/main" val="2601677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D781F27-05EA-8330-EAD8-66AFA897D1B9}"/>
              </a:ext>
            </a:extLst>
          </p:cNvPr>
          <p:cNvSpPr>
            <a:spLocks noGrp="1"/>
          </p:cNvSpPr>
          <p:nvPr>
            <p:ph type="ctrTitle"/>
          </p:nvPr>
        </p:nvSpPr>
        <p:spPr>
          <a:xfrm>
            <a:off x="106532" y="148424"/>
            <a:ext cx="11922711" cy="520879"/>
          </a:xfrm>
        </p:spPr>
        <p:txBody>
          <a:bodyPr>
            <a:normAutofit/>
          </a:bodyPr>
          <a:lstStyle/>
          <a:p>
            <a:r>
              <a:rPr lang="ru-RU" sz="2400" b="1" dirty="0">
                <a:latin typeface="Times New Roman" panose="02020603050405020304" pitchFamily="18" charset="0"/>
                <a:cs typeface="Times New Roman" panose="02020603050405020304" pitchFamily="18" charset="0"/>
              </a:rPr>
              <a:t>              </a:t>
            </a:r>
            <a:r>
              <a:rPr lang="ru-RU" sz="2400" b="1" u="sng" dirty="0">
                <a:solidFill>
                  <a:srgbClr val="FF6600"/>
                </a:solidFill>
                <a:latin typeface="Times New Roman" panose="02020603050405020304" pitchFamily="18" charset="0"/>
                <a:cs typeface="Times New Roman" panose="02020603050405020304" pitchFamily="18" charset="0"/>
              </a:rPr>
              <a:t>ПРОЛИВНЫЕ ПОВЕРОЧНЫЕ УСТАНОВКИ</a:t>
            </a:r>
          </a:p>
        </p:txBody>
      </p:sp>
      <p:sp>
        <p:nvSpPr>
          <p:cNvPr id="3" name="Подзаголовок 2">
            <a:extLst>
              <a:ext uri="{FF2B5EF4-FFF2-40B4-BE49-F238E27FC236}">
                <a16:creationId xmlns:a16="http://schemas.microsoft.com/office/drawing/2014/main" id="{DFAEFBB8-6C7A-97B0-2080-849FC80EAD25}"/>
              </a:ext>
            </a:extLst>
          </p:cNvPr>
          <p:cNvSpPr>
            <a:spLocks noGrp="1"/>
          </p:cNvSpPr>
          <p:nvPr>
            <p:ph type="subTitle" idx="1"/>
          </p:nvPr>
        </p:nvSpPr>
        <p:spPr>
          <a:xfrm>
            <a:off x="358219" y="768567"/>
            <a:ext cx="11671023" cy="5991780"/>
          </a:xfrm>
        </p:spPr>
        <p:txBody>
          <a:bodyPr>
            <a:normAutofit/>
          </a:bodyPr>
          <a:lstStyle/>
          <a:p>
            <a:r>
              <a:rPr lang="ru-RU" sz="2000" b="1" u="sng" dirty="0">
                <a:latin typeface="Times New Roman" panose="02020603050405020304" pitchFamily="18" charset="0"/>
                <a:cs typeface="Times New Roman" panose="02020603050405020304" pitchFamily="18" charset="0"/>
              </a:rPr>
              <a:t>Наш алгоритм работы, который позволяет исключить разного рода ошибки, влияющие на конечный результат, сроки изготовления и поставки, а также, запуска в эксплуатацию.</a:t>
            </a:r>
          </a:p>
          <a:p>
            <a:pPr algn="l"/>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b="1" u="sng" dirty="0">
                <a:solidFill>
                  <a:srgbClr val="FF6600"/>
                </a:solidFill>
                <a:effectLst/>
                <a:latin typeface="Times New Roman" panose="02020603050405020304" pitchFamily="18" charset="0"/>
                <a:ea typeface="Times New Roman" panose="02020603050405020304" pitchFamily="18" charset="0"/>
                <a:cs typeface="Times New Roman" panose="02020603050405020304" pitchFamily="18" charset="0"/>
              </a:rPr>
              <a:t>Комплекс работ «под ключ»:</a:t>
            </a:r>
            <a:endParaRPr lang="ru-RU" sz="1800" u="sng" dirty="0">
              <a:solidFill>
                <a:srgbClr val="FF66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202565" algn="l"/>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Разработка технического решения с учетом пожеланий специалистов заказчика;</a:t>
            </a:r>
          </a:p>
          <a:p>
            <a:pPr marL="155575" algn="l"/>
            <a:r>
              <a:rPr lang="ru-RU" sz="1800" dirty="0">
                <a:latin typeface="Times New Roman" panose="02020603050405020304" pitchFamily="18" charset="0"/>
                <a:ea typeface="Times New Roman" panose="02020603050405020304" pitchFamily="18" charset="0"/>
                <a:cs typeface="Times New Roman" panose="02020603050405020304" pitchFamily="18" charset="0"/>
              </a:rPr>
              <a:t> - Рекомендации в подготовке помещения лаборатории;</a:t>
            </a:r>
            <a:endParaRPr lang="ru-RU"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202565" algn="l"/>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Подготовка плана размещения установки и компоновочных решений;</a:t>
            </a:r>
          </a:p>
          <a:p>
            <a:pPr algn="l"/>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 Изготовление установки:</a:t>
            </a:r>
          </a:p>
          <a:p>
            <a:pPr algn="l"/>
            <a:r>
              <a:rPr lang="ru-RU" sz="1800" dirty="0">
                <a:latin typeface="Times New Roman" panose="02020603050405020304" pitchFamily="18" charset="0"/>
                <a:ea typeface="Times New Roman" panose="02020603050405020304" pitchFamily="18" charset="0"/>
                <a:cs typeface="Times New Roman" panose="02020603050405020304" pitchFamily="18" charset="0"/>
              </a:rPr>
              <a:t>         - полная </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контрольная сборка на нашем</a:t>
            </a:r>
            <a:r>
              <a:rPr lang="ru-RU" sz="18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производстве с проверкой работоспособности всех узлов;</a:t>
            </a:r>
          </a:p>
          <a:p>
            <a:pPr algn="l"/>
            <a:r>
              <a:rPr lang="ru-RU" sz="1800" dirty="0">
                <a:latin typeface="Times New Roman" panose="02020603050405020304" pitchFamily="18" charset="0"/>
                <a:ea typeface="Times New Roman" panose="02020603050405020304" pitchFamily="18" charset="0"/>
                <a:cs typeface="Times New Roman" panose="02020603050405020304" pitchFamily="18" charset="0"/>
              </a:rPr>
              <a:t>         - калибровка установки (первичная поверка – на производстве, либо потом у заказчика);</a:t>
            </a:r>
          </a:p>
          <a:p>
            <a:pPr algn="l"/>
            <a:r>
              <a:rPr lang="ru-RU" sz="1800" dirty="0">
                <a:latin typeface="Times New Roman" panose="02020603050405020304" pitchFamily="18" charset="0"/>
                <a:ea typeface="Times New Roman" panose="02020603050405020304" pitchFamily="18" charset="0"/>
                <a:cs typeface="Times New Roman" panose="02020603050405020304" pitchFamily="18" charset="0"/>
              </a:rPr>
              <a:t>         - </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предъявление работы установки Заказчику на заводской площадке;</a:t>
            </a:r>
          </a:p>
          <a:p>
            <a:pPr indent="202565" algn="l"/>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Крупноузловая упаковка, доставка;</a:t>
            </a:r>
          </a:p>
          <a:p>
            <a:pPr indent="202565" algn="l"/>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Шеф-монтажные и пуско-наладочные работы; </a:t>
            </a:r>
          </a:p>
          <a:p>
            <a:pPr indent="202565" algn="l"/>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Обучение персонала;</a:t>
            </a:r>
          </a:p>
          <a:p>
            <a:pPr indent="202565" algn="l"/>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Сдача установки заказчику в эксплуатацию;</a:t>
            </a:r>
          </a:p>
          <a:p>
            <a:pPr algn="l"/>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 Гарантийное обслуживание и постгарантийный сервис.</a:t>
            </a:r>
            <a:endParaRPr lang="ru-RU" sz="2000"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BD3E3FF5-2549-A45B-0CD0-7639A4EC76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523" y="49161"/>
            <a:ext cx="2099846" cy="760673"/>
          </a:xfrm>
          <a:prstGeom prst="rect">
            <a:avLst/>
          </a:prstGeom>
        </p:spPr>
      </p:pic>
    </p:spTree>
    <p:extLst>
      <p:ext uri="{BB962C8B-B14F-4D97-AF65-F5344CB8AC3E}">
        <p14:creationId xmlns:p14="http://schemas.microsoft.com/office/powerpoint/2010/main" val="3142920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D781F27-05EA-8330-EAD8-66AFA897D1B9}"/>
              </a:ext>
            </a:extLst>
          </p:cNvPr>
          <p:cNvSpPr>
            <a:spLocks noGrp="1"/>
          </p:cNvSpPr>
          <p:nvPr>
            <p:ph type="ctrTitle"/>
          </p:nvPr>
        </p:nvSpPr>
        <p:spPr>
          <a:xfrm>
            <a:off x="106532" y="148424"/>
            <a:ext cx="11922711" cy="520879"/>
          </a:xfrm>
        </p:spPr>
        <p:txBody>
          <a:bodyPr>
            <a:normAutofit/>
          </a:bodyPr>
          <a:lstStyle/>
          <a:p>
            <a:r>
              <a:rPr lang="ru-RU" sz="2400" b="1" dirty="0">
                <a:latin typeface="Times New Roman" panose="02020603050405020304" pitchFamily="18" charset="0"/>
                <a:cs typeface="Times New Roman" panose="02020603050405020304" pitchFamily="18" charset="0"/>
              </a:rPr>
              <a:t>              </a:t>
            </a:r>
            <a:r>
              <a:rPr lang="ru-RU" sz="2400" b="1" u="sng" dirty="0">
                <a:solidFill>
                  <a:srgbClr val="FF6600"/>
                </a:solidFill>
                <a:latin typeface="Times New Roman" panose="02020603050405020304" pitchFamily="18" charset="0"/>
                <a:cs typeface="Times New Roman" panose="02020603050405020304" pitchFamily="18" charset="0"/>
              </a:rPr>
              <a:t>ПРОЛИВНЫЕ ПОВЕРОЧНЫЕ УСТАНОВКИ</a:t>
            </a:r>
          </a:p>
        </p:txBody>
      </p:sp>
      <p:sp>
        <p:nvSpPr>
          <p:cNvPr id="3" name="Подзаголовок 2">
            <a:extLst>
              <a:ext uri="{FF2B5EF4-FFF2-40B4-BE49-F238E27FC236}">
                <a16:creationId xmlns:a16="http://schemas.microsoft.com/office/drawing/2014/main" id="{DFAEFBB8-6C7A-97B0-2080-849FC80EAD25}"/>
              </a:ext>
            </a:extLst>
          </p:cNvPr>
          <p:cNvSpPr>
            <a:spLocks noGrp="1"/>
          </p:cNvSpPr>
          <p:nvPr>
            <p:ph type="subTitle" idx="1"/>
          </p:nvPr>
        </p:nvSpPr>
        <p:spPr>
          <a:xfrm>
            <a:off x="358219" y="909097"/>
            <a:ext cx="11671023" cy="5851249"/>
          </a:xfrm>
        </p:spPr>
        <p:txBody>
          <a:bodyPr>
            <a:normAutofit/>
          </a:bodyPr>
          <a:lstStyle/>
          <a:p>
            <a:pPr>
              <a:lnSpc>
                <a:spcPct val="100000"/>
              </a:lnSpc>
            </a:pPr>
            <a:r>
              <a:rPr lang="ru-RU" sz="1800" b="1" i="1" u="sng" dirty="0">
                <a:latin typeface="Times New Roman" panose="02020603050405020304" pitchFamily="18" charset="0"/>
                <a:ea typeface="Times New Roman" panose="02020603050405020304" pitchFamily="18" charset="0"/>
              </a:rPr>
              <a:t>Что ещё важного стоит отметить?</a:t>
            </a:r>
            <a:endParaRPr lang="ru-RU" sz="1800" b="1" i="1" u="sng" dirty="0">
              <a:effectLst/>
              <a:latin typeface="Times New Roman" panose="02020603050405020304" pitchFamily="18" charset="0"/>
              <a:ea typeface="Times New Roman" panose="02020603050405020304" pitchFamily="18" charset="0"/>
            </a:endParaRPr>
          </a:p>
          <a:p>
            <a:pPr marR="27305" algn="l">
              <a:tabLst>
                <a:tab pos="1620520" algn="l"/>
              </a:tabLst>
            </a:pPr>
            <a:r>
              <a:rPr lang="ru-RU" sz="1800" dirty="0">
                <a:latin typeface="Times New Roman" panose="02020603050405020304" pitchFamily="18" charset="0"/>
                <a:ea typeface="Times New Roman" panose="02020603050405020304" pitchFamily="18" charset="0"/>
              </a:rPr>
              <a:t>1. ВПУ </a:t>
            </a:r>
            <a:r>
              <a:rPr lang="ru-RU" sz="1800" dirty="0">
                <a:effectLst/>
                <a:latin typeface="Times New Roman" panose="02020603050405020304" pitchFamily="18" charset="0"/>
                <a:ea typeface="Times New Roman" panose="02020603050405020304" pitchFamily="18" charset="0"/>
              </a:rPr>
              <a:t>является серийным изделием и внесена в Государственный реестр средств измерений за регистрационными  № 77049-14 (модификация «ВПУ-Энерго») и № 74543-19 (модификация «ВПУ-Энерго ТС») </a:t>
            </a:r>
          </a:p>
          <a:p>
            <a:pPr marR="27305" algn="l">
              <a:tabLst>
                <a:tab pos="1620520" algn="l"/>
              </a:tabLst>
            </a:pPr>
            <a:r>
              <a:rPr lang="ru-RU" sz="1800" dirty="0">
                <a:effectLst/>
                <a:latin typeface="Times New Roman" panose="02020603050405020304" pitchFamily="18" charset="0"/>
                <a:ea typeface="Times New Roman" panose="02020603050405020304" pitchFamily="18" charset="0"/>
              </a:rPr>
              <a:t>2. Поверочные установки изготавливаются из комплектующих, исключающих зависимость Заказчика     от Производителя в части самостоятельной закупки необходимого ЗИП на жизненном цикле поверочной установки, за исключением гарантийного срока. Производитель обеспечивает наилучшее техническое решение, которое позволяет прогнозировать доступность комплектующих на рынке, либо их аналогов, не ухудшающих технические и метрологические характеристики, а также, их надёжность.</a:t>
            </a:r>
          </a:p>
          <a:p>
            <a:pPr marR="27305" algn="l">
              <a:tabLst>
                <a:tab pos="1620520" algn="l"/>
              </a:tabLst>
            </a:pPr>
            <a:r>
              <a:rPr lang="ru-RU" sz="1800" dirty="0">
                <a:effectLst/>
                <a:latin typeface="Times New Roman" panose="02020603050405020304" pitchFamily="18" charset="0"/>
                <a:ea typeface="Times New Roman" panose="02020603050405020304" pitchFamily="18" charset="0"/>
              </a:rPr>
              <a:t>3. ПО имеет Свидетельство о государственной регистрации программы для ЭВМ за №2021664757.</a:t>
            </a:r>
          </a:p>
          <a:p>
            <a:pPr algn="l"/>
            <a:r>
              <a:rPr lang="ru-RU" sz="1800" dirty="0">
                <a:latin typeface="Times New Roman" panose="02020603050405020304" pitchFamily="18" charset="0"/>
                <a:ea typeface="Times New Roman" panose="02020603050405020304" pitchFamily="18" charset="0"/>
              </a:rPr>
              <a:t>4. </a:t>
            </a:r>
            <a:r>
              <a:rPr lang="ru-RU" sz="1800" dirty="0">
                <a:effectLst/>
                <a:latin typeface="Times New Roman" panose="02020603050405020304" pitchFamily="18" charset="0"/>
                <a:ea typeface="Times New Roman" panose="02020603050405020304" pitchFamily="18" charset="0"/>
              </a:rPr>
              <a:t>В ПО предусмотрена возможность передачи данных в АРШИН и цифровые и облачные сервисы под вновь разрабатываемую нормативную базу, либо АРМ метролога предприятия.</a:t>
            </a:r>
          </a:p>
          <a:p>
            <a:pPr algn="l"/>
            <a:r>
              <a:rPr lang="ru-RU" sz="1800" dirty="0">
                <a:latin typeface="Times New Roman" panose="02020603050405020304" pitchFamily="18" charset="0"/>
                <a:ea typeface="Times New Roman" panose="02020603050405020304" pitchFamily="18" charset="0"/>
              </a:rPr>
              <a:t>                                                                                                </a:t>
            </a:r>
            <a:r>
              <a:rPr lang="en-US" sz="1800" dirty="0">
                <a:latin typeface="Times New Roman" panose="02020603050405020304" pitchFamily="18" charset="0"/>
                <a:ea typeface="Times New Roman" panose="02020603050405020304" pitchFamily="18" charset="0"/>
                <a:hlinkClick r:id="rId2"/>
              </a:rPr>
              <a:t>www.metrologynet.ru</a:t>
            </a:r>
            <a:r>
              <a:rPr lang="en-US" sz="1800" dirty="0">
                <a:latin typeface="Times New Roman" panose="02020603050405020304" pitchFamily="18" charset="0"/>
                <a:ea typeface="Times New Roman" panose="02020603050405020304" pitchFamily="18" charset="0"/>
              </a:rPr>
              <a:t> </a:t>
            </a:r>
            <a:endParaRPr lang="ru-RU" sz="1800" dirty="0">
              <a:effectLst/>
              <a:latin typeface="Times New Roman" panose="02020603050405020304" pitchFamily="18" charset="0"/>
              <a:ea typeface="Times New Roman" panose="02020603050405020304" pitchFamily="18" charset="0"/>
            </a:endParaRPr>
          </a:p>
          <a:p>
            <a:pPr algn="l"/>
            <a:r>
              <a:rPr lang="ru-RU" sz="1800" dirty="0">
                <a:latin typeface="Times New Roman" panose="02020603050405020304" pitchFamily="18" charset="0"/>
                <a:ea typeface="Times New Roman" panose="02020603050405020304" pitchFamily="18" charset="0"/>
              </a:rPr>
              <a:t>5. </a:t>
            </a:r>
            <a:r>
              <a:rPr lang="ru-RU" sz="1800" dirty="0">
                <a:effectLst/>
                <a:latin typeface="Times New Roman" panose="02020603050405020304" pitchFamily="18" charset="0"/>
                <a:ea typeface="Times New Roman" panose="02020603050405020304" pitchFamily="18" charset="0"/>
              </a:rPr>
              <a:t>План размещения функциональных модулей оборудования должен быть согласован на начальной стадии разработки конструкторской документации, а так же, мы дадим рекомендации по подготовке помещения и подвода необходимой электрической мощности (если имеющейся недостаточно).</a:t>
            </a:r>
          </a:p>
          <a:p>
            <a:pPr algn="l"/>
            <a:r>
              <a:rPr lang="ru-RU" sz="1800" dirty="0">
                <a:latin typeface="Times New Roman" panose="02020603050405020304" pitchFamily="18" charset="0"/>
                <a:ea typeface="Times New Roman" panose="02020603050405020304" pitchFamily="18" charset="0"/>
              </a:rPr>
              <a:t>6. </a:t>
            </a:r>
            <a:r>
              <a:rPr lang="ru-RU" sz="1800" dirty="0">
                <a:effectLst/>
                <a:latin typeface="Times New Roman" panose="02020603050405020304" pitchFamily="18" charset="0"/>
                <a:ea typeface="Times New Roman" panose="02020603050405020304" pitchFamily="18" charset="0"/>
              </a:rPr>
              <a:t>Производитель гарантирует техническую и информационную поддержку Заказчика на протяжении всего периода эксплуатации.</a:t>
            </a:r>
            <a:r>
              <a:rPr lang="ru-RU" sz="1800" dirty="0">
                <a:latin typeface="Times New Roman" panose="02020603050405020304" pitchFamily="18" charset="0"/>
                <a:ea typeface="Times New Roman" panose="02020603050405020304" pitchFamily="18" charset="0"/>
              </a:rPr>
              <a:t> </a:t>
            </a:r>
            <a:endParaRPr lang="ru-RU" sz="1800" dirty="0">
              <a:effectLst/>
              <a:latin typeface="Times New Roman" panose="02020603050405020304" pitchFamily="18" charset="0"/>
              <a:ea typeface="Times New Roman" panose="02020603050405020304" pitchFamily="18" charset="0"/>
            </a:endParaRPr>
          </a:p>
          <a:p>
            <a:pPr algn="l"/>
            <a:endParaRPr lang="ru-RU" sz="2000"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BD3E3FF5-2549-A45B-0CD0-7639A4EC76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523" y="49161"/>
            <a:ext cx="2099846" cy="760673"/>
          </a:xfrm>
          <a:prstGeom prst="rect">
            <a:avLst/>
          </a:prstGeom>
        </p:spPr>
      </p:pic>
      <p:pic>
        <p:nvPicPr>
          <p:cNvPr id="6" name="Рисунок 5">
            <a:extLst>
              <a:ext uri="{FF2B5EF4-FFF2-40B4-BE49-F238E27FC236}">
                <a16:creationId xmlns:a16="http://schemas.microsoft.com/office/drawing/2014/main" id="{8854A0DC-7007-39F4-3CB3-8B26152E40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9042" y="4202297"/>
            <a:ext cx="1990810" cy="517349"/>
          </a:xfrm>
          <a:prstGeom prst="rect">
            <a:avLst/>
          </a:prstGeom>
        </p:spPr>
      </p:pic>
      <p:pic>
        <p:nvPicPr>
          <p:cNvPr id="8" name="Рисунок 7">
            <a:extLst>
              <a:ext uri="{FF2B5EF4-FFF2-40B4-BE49-F238E27FC236}">
                <a16:creationId xmlns:a16="http://schemas.microsoft.com/office/drawing/2014/main" id="{8EE12607-AFFB-AF11-33D3-1122E98074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0675" y="4202297"/>
            <a:ext cx="1920409" cy="459096"/>
          </a:xfrm>
          <a:prstGeom prst="rect">
            <a:avLst/>
          </a:prstGeom>
        </p:spPr>
      </p:pic>
    </p:spTree>
    <p:extLst>
      <p:ext uri="{BB962C8B-B14F-4D97-AF65-F5344CB8AC3E}">
        <p14:creationId xmlns:p14="http://schemas.microsoft.com/office/powerpoint/2010/main" val="3581153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D781F27-05EA-8330-EAD8-66AFA897D1B9}"/>
              </a:ext>
            </a:extLst>
          </p:cNvPr>
          <p:cNvSpPr>
            <a:spLocks noGrp="1"/>
          </p:cNvSpPr>
          <p:nvPr>
            <p:ph type="ctrTitle"/>
          </p:nvPr>
        </p:nvSpPr>
        <p:spPr>
          <a:xfrm>
            <a:off x="106532" y="148424"/>
            <a:ext cx="11922711" cy="520879"/>
          </a:xfrm>
        </p:spPr>
        <p:txBody>
          <a:bodyPr>
            <a:normAutofit/>
          </a:bodyPr>
          <a:lstStyle/>
          <a:p>
            <a:r>
              <a:rPr lang="ru-RU" sz="2400" b="1" dirty="0">
                <a:latin typeface="Times New Roman" panose="02020603050405020304" pitchFamily="18" charset="0"/>
                <a:cs typeface="Times New Roman" panose="02020603050405020304" pitchFamily="18" charset="0"/>
              </a:rPr>
              <a:t>              </a:t>
            </a:r>
            <a:r>
              <a:rPr lang="ru-RU" sz="2400" b="1" u="sng" dirty="0">
                <a:solidFill>
                  <a:srgbClr val="FF6600"/>
                </a:solidFill>
                <a:latin typeface="Times New Roman" panose="02020603050405020304" pitchFamily="18" charset="0"/>
                <a:cs typeface="Times New Roman" panose="02020603050405020304" pitchFamily="18" charset="0"/>
              </a:rPr>
              <a:t>ПРОЛИВНЫЕ ПОВЕРОЧНЫЕ УСТАНОВКИ</a:t>
            </a:r>
          </a:p>
        </p:txBody>
      </p:sp>
      <p:sp>
        <p:nvSpPr>
          <p:cNvPr id="3" name="Подзаголовок 2">
            <a:extLst>
              <a:ext uri="{FF2B5EF4-FFF2-40B4-BE49-F238E27FC236}">
                <a16:creationId xmlns:a16="http://schemas.microsoft.com/office/drawing/2014/main" id="{DFAEFBB8-6C7A-97B0-2080-849FC80EAD25}"/>
              </a:ext>
            </a:extLst>
          </p:cNvPr>
          <p:cNvSpPr>
            <a:spLocks noGrp="1"/>
          </p:cNvSpPr>
          <p:nvPr>
            <p:ph type="subTitle" idx="1"/>
          </p:nvPr>
        </p:nvSpPr>
        <p:spPr>
          <a:xfrm>
            <a:off x="358219" y="909097"/>
            <a:ext cx="11671023" cy="5851249"/>
          </a:xfrm>
        </p:spPr>
        <p:txBody>
          <a:bodyPr>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Производственный процесс в слайдах:</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спроектировали, изготовили, собрали на своей площадке, подключили к коммуникациям и воде, проверили узлы, настроили, если нужно – откалибровали, поверили, упаковали, отвезли Заказчику, выполнили шеф-монтаж, пуско-наладку, сдали в эксплуатацию.</a:t>
            </a:r>
          </a:p>
          <a:p>
            <a:pPr algn="l"/>
            <a:endParaRPr lang="ru-RU" sz="2000"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BD3E3FF5-2549-A45B-0CD0-7639A4EC76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523" y="49161"/>
            <a:ext cx="2099846" cy="760673"/>
          </a:xfrm>
          <a:prstGeom prst="rect">
            <a:avLst/>
          </a:prstGeom>
        </p:spPr>
      </p:pic>
      <p:pic>
        <p:nvPicPr>
          <p:cNvPr id="7" name="Рисунок 6">
            <a:extLst>
              <a:ext uri="{FF2B5EF4-FFF2-40B4-BE49-F238E27FC236}">
                <a16:creationId xmlns:a16="http://schemas.microsoft.com/office/drawing/2014/main" id="{B819070A-C7E4-4C8C-97B1-A82425936541}"/>
              </a:ext>
            </a:extLst>
          </p:cNvPr>
          <p:cNvPicPr>
            <a:picLocks noChangeAspect="1"/>
          </p:cNvPicPr>
          <p:nvPr/>
        </p:nvPicPr>
        <p:blipFill>
          <a:blip r:embed="rId3"/>
          <a:stretch>
            <a:fillRect/>
          </a:stretch>
        </p:blipFill>
        <p:spPr>
          <a:xfrm>
            <a:off x="382240" y="1802025"/>
            <a:ext cx="3036071" cy="2164268"/>
          </a:xfrm>
          <a:prstGeom prst="rect">
            <a:avLst/>
          </a:prstGeom>
        </p:spPr>
      </p:pic>
      <p:pic>
        <p:nvPicPr>
          <p:cNvPr id="9" name="Рисунок 8">
            <a:extLst>
              <a:ext uri="{FF2B5EF4-FFF2-40B4-BE49-F238E27FC236}">
                <a16:creationId xmlns:a16="http://schemas.microsoft.com/office/drawing/2014/main" id="{A8BC37BB-2D4E-FA15-6C43-9404A8D913A7}"/>
              </a:ext>
            </a:extLst>
          </p:cNvPr>
          <p:cNvPicPr>
            <a:picLocks noChangeAspect="1"/>
          </p:cNvPicPr>
          <p:nvPr/>
        </p:nvPicPr>
        <p:blipFill>
          <a:blip r:embed="rId4"/>
          <a:stretch>
            <a:fillRect/>
          </a:stretch>
        </p:blipFill>
        <p:spPr>
          <a:xfrm>
            <a:off x="3399693" y="1819882"/>
            <a:ext cx="1615580" cy="2152075"/>
          </a:xfrm>
          <a:prstGeom prst="rect">
            <a:avLst/>
          </a:prstGeom>
        </p:spPr>
      </p:pic>
      <p:pic>
        <p:nvPicPr>
          <p:cNvPr id="10" name="Рисунок 9">
            <a:extLst>
              <a:ext uri="{FF2B5EF4-FFF2-40B4-BE49-F238E27FC236}">
                <a16:creationId xmlns:a16="http://schemas.microsoft.com/office/drawing/2014/main" id="{BDC681F0-1901-8F45-D54E-6984FA1EAB77}"/>
              </a:ext>
            </a:extLst>
          </p:cNvPr>
          <p:cNvPicPr>
            <a:picLocks noChangeAspect="1"/>
          </p:cNvPicPr>
          <p:nvPr/>
        </p:nvPicPr>
        <p:blipFill>
          <a:blip r:embed="rId5"/>
          <a:stretch>
            <a:fillRect/>
          </a:stretch>
        </p:blipFill>
        <p:spPr>
          <a:xfrm>
            <a:off x="5015273" y="1815217"/>
            <a:ext cx="1225402" cy="2152075"/>
          </a:xfrm>
          <a:prstGeom prst="rect">
            <a:avLst/>
          </a:prstGeom>
        </p:spPr>
      </p:pic>
      <p:pic>
        <p:nvPicPr>
          <p:cNvPr id="11" name="Рисунок 10">
            <a:extLst>
              <a:ext uri="{FF2B5EF4-FFF2-40B4-BE49-F238E27FC236}">
                <a16:creationId xmlns:a16="http://schemas.microsoft.com/office/drawing/2014/main" id="{20C1B911-7DE0-7126-D6BA-850C1170CD63}"/>
              </a:ext>
            </a:extLst>
          </p:cNvPr>
          <p:cNvPicPr>
            <a:picLocks noChangeAspect="1"/>
          </p:cNvPicPr>
          <p:nvPr/>
        </p:nvPicPr>
        <p:blipFill>
          <a:blip r:embed="rId6"/>
          <a:stretch>
            <a:fillRect/>
          </a:stretch>
        </p:blipFill>
        <p:spPr>
          <a:xfrm>
            <a:off x="6240675" y="1819882"/>
            <a:ext cx="3831588" cy="2152075"/>
          </a:xfrm>
          <a:prstGeom prst="rect">
            <a:avLst/>
          </a:prstGeom>
        </p:spPr>
      </p:pic>
      <p:pic>
        <p:nvPicPr>
          <p:cNvPr id="12" name="Рисунок 11">
            <a:extLst>
              <a:ext uri="{FF2B5EF4-FFF2-40B4-BE49-F238E27FC236}">
                <a16:creationId xmlns:a16="http://schemas.microsoft.com/office/drawing/2014/main" id="{F6905CBE-E015-9F70-1D3F-3F52D689B77E}"/>
              </a:ext>
            </a:extLst>
          </p:cNvPr>
          <p:cNvPicPr>
            <a:picLocks noChangeAspect="1"/>
          </p:cNvPicPr>
          <p:nvPr/>
        </p:nvPicPr>
        <p:blipFill>
          <a:blip r:embed="rId7"/>
          <a:stretch>
            <a:fillRect/>
          </a:stretch>
        </p:blipFill>
        <p:spPr>
          <a:xfrm>
            <a:off x="10072263" y="1815217"/>
            <a:ext cx="1621677" cy="2164268"/>
          </a:xfrm>
          <a:prstGeom prst="rect">
            <a:avLst/>
          </a:prstGeom>
        </p:spPr>
      </p:pic>
      <p:pic>
        <p:nvPicPr>
          <p:cNvPr id="13" name="Рисунок 12">
            <a:extLst>
              <a:ext uri="{FF2B5EF4-FFF2-40B4-BE49-F238E27FC236}">
                <a16:creationId xmlns:a16="http://schemas.microsoft.com/office/drawing/2014/main" id="{AA58DE29-B165-745B-F42C-71F64DDDF757}"/>
              </a:ext>
            </a:extLst>
          </p:cNvPr>
          <p:cNvPicPr>
            <a:picLocks noChangeAspect="1"/>
          </p:cNvPicPr>
          <p:nvPr/>
        </p:nvPicPr>
        <p:blipFill>
          <a:blip r:embed="rId8"/>
          <a:stretch>
            <a:fillRect/>
          </a:stretch>
        </p:blipFill>
        <p:spPr>
          <a:xfrm>
            <a:off x="633523" y="3966293"/>
            <a:ext cx="3054361" cy="2030144"/>
          </a:xfrm>
          <a:prstGeom prst="rect">
            <a:avLst/>
          </a:prstGeom>
        </p:spPr>
      </p:pic>
      <p:pic>
        <p:nvPicPr>
          <p:cNvPr id="14" name="Рисунок 13">
            <a:extLst>
              <a:ext uri="{FF2B5EF4-FFF2-40B4-BE49-F238E27FC236}">
                <a16:creationId xmlns:a16="http://schemas.microsoft.com/office/drawing/2014/main" id="{50ED56ED-6206-01EF-B182-2CBAFFC61B6E}"/>
              </a:ext>
            </a:extLst>
          </p:cNvPr>
          <p:cNvPicPr>
            <a:picLocks noChangeAspect="1"/>
          </p:cNvPicPr>
          <p:nvPr/>
        </p:nvPicPr>
        <p:blipFill>
          <a:blip r:embed="rId9"/>
          <a:stretch>
            <a:fillRect/>
          </a:stretch>
        </p:blipFill>
        <p:spPr>
          <a:xfrm>
            <a:off x="8333638" y="3966293"/>
            <a:ext cx="3196396" cy="2030144"/>
          </a:xfrm>
          <a:prstGeom prst="rect">
            <a:avLst/>
          </a:prstGeom>
        </p:spPr>
      </p:pic>
      <p:pic>
        <p:nvPicPr>
          <p:cNvPr id="15" name="Рисунок 14">
            <a:extLst>
              <a:ext uri="{FF2B5EF4-FFF2-40B4-BE49-F238E27FC236}">
                <a16:creationId xmlns:a16="http://schemas.microsoft.com/office/drawing/2014/main" id="{DF3D433E-0ECC-EF7B-5FE4-4217FFD033B0}"/>
              </a:ext>
            </a:extLst>
          </p:cNvPr>
          <p:cNvPicPr>
            <a:picLocks noChangeAspect="1"/>
          </p:cNvPicPr>
          <p:nvPr/>
        </p:nvPicPr>
        <p:blipFill>
          <a:blip r:embed="rId10"/>
          <a:stretch>
            <a:fillRect/>
          </a:stretch>
        </p:blipFill>
        <p:spPr>
          <a:xfrm>
            <a:off x="3666012" y="3966293"/>
            <a:ext cx="1356636" cy="2030144"/>
          </a:xfrm>
          <a:prstGeom prst="rect">
            <a:avLst/>
          </a:prstGeom>
        </p:spPr>
      </p:pic>
      <p:pic>
        <p:nvPicPr>
          <p:cNvPr id="16" name="Рисунок 15">
            <a:extLst>
              <a:ext uri="{FF2B5EF4-FFF2-40B4-BE49-F238E27FC236}">
                <a16:creationId xmlns:a16="http://schemas.microsoft.com/office/drawing/2014/main" id="{BAE323DE-DF28-AC3C-8F4F-B9AA428FB6EC}"/>
              </a:ext>
            </a:extLst>
          </p:cNvPr>
          <p:cNvPicPr>
            <a:picLocks noChangeAspect="1"/>
          </p:cNvPicPr>
          <p:nvPr/>
        </p:nvPicPr>
        <p:blipFill>
          <a:blip r:embed="rId11"/>
          <a:stretch>
            <a:fillRect/>
          </a:stretch>
        </p:blipFill>
        <p:spPr>
          <a:xfrm>
            <a:off x="5018961" y="3966293"/>
            <a:ext cx="3318365" cy="2043761"/>
          </a:xfrm>
          <a:prstGeom prst="rect">
            <a:avLst/>
          </a:prstGeom>
        </p:spPr>
      </p:pic>
    </p:spTree>
    <p:extLst>
      <p:ext uri="{BB962C8B-B14F-4D97-AF65-F5344CB8AC3E}">
        <p14:creationId xmlns:p14="http://schemas.microsoft.com/office/powerpoint/2010/main" val="1626509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D781F27-05EA-8330-EAD8-66AFA897D1B9}"/>
              </a:ext>
            </a:extLst>
          </p:cNvPr>
          <p:cNvSpPr>
            <a:spLocks noGrp="1"/>
          </p:cNvSpPr>
          <p:nvPr>
            <p:ph type="ctrTitle"/>
          </p:nvPr>
        </p:nvSpPr>
        <p:spPr>
          <a:xfrm>
            <a:off x="106532" y="148424"/>
            <a:ext cx="11922711" cy="520879"/>
          </a:xfrm>
        </p:spPr>
        <p:txBody>
          <a:bodyPr>
            <a:normAutofit/>
          </a:bodyPr>
          <a:lstStyle/>
          <a:p>
            <a:r>
              <a:rPr lang="ru-RU" sz="2400" b="1" dirty="0">
                <a:latin typeface="Times New Roman" panose="02020603050405020304" pitchFamily="18" charset="0"/>
                <a:cs typeface="Times New Roman" panose="02020603050405020304" pitchFamily="18" charset="0"/>
              </a:rPr>
              <a:t>              </a:t>
            </a:r>
            <a:r>
              <a:rPr lang="ru-RU" sz="2400" b="1" u="sng" dirty="0">
                <a:solidFill>
                  <a:srgbClr val="FF6600"/>
                </a:solidFill>
                <a:latin typeface="Times New Roman" panose="02020603050405020304" pitchFamily="18" charset="0"/>
                <a:cs typeface="Times New Roman" panose="02020603050405020304" pitchFamily="18" charset="0"/>
              </a:rPr>
              <a:t>ПРОЛИВНЫЕ ПОВЕРОЧНЫЕ УСТАНОВКИ</a:t>
            </a:r>
          </a:p>
        </p:txBody>
      </p:sp>
      <p:sp>
        <p:nvSpPr>
          <p:cNvPr id="3" name="Подзаголовок 2">
            <a:extLst>
              <a:ext uri="{FF2B5EF4-FFF2-40B4-BE49-F238E27FC236}">
                <a16:creationId xmlns:a16="http://schemas.microsoft.com/office/drawing/2014/main" id="{DFAEFBB8-6C7A-97B0-2080-849FC80EAD25}"/>
              </a:ext>
            </a:extLst>
          </p:cNvPr>
          <p:cNvSpPr>
            <a:spLocks noGrp="1"/>
          </p:cNvSpPr>
          <p:nvPr>
            <p:ph type="subTitle" idx="1"/>
          </p:nvPr>
        </p:nvSpPr>
        <p:spPr>
          <a:xfrm>
            <a:off x="358219" y="909097"/>
            <a:ext cx="11671023" cy="5851249"/>
          </a:xfrm>
        </p:spPr>
        <p:txBody>
          <a:bodyPr>
            <a:normAutofit/>
          </a:bodyPr>
          <a:lstStyle/>
          <a:p>
            <a:pPr algn="l"/>
            <a:endParaRPr lang="ru-RU" sz="2000"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BD3E3FF5-2549-A45B-0CD0-7639A4EC76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523" y="49161"/>
            <a:ext cx="2099846" cy="760673"/>
          </a:xfrm>
          <a:prstGeom prst="rect">
            <a:avLst/>
          </a:prstGeom>
        </p:spPr>
      </p:pic>
      <p:pic>
        <p:nvPicPr>
          <p:cNvPr id="6" name="Рисунок 5">
            <a:extLst>
              <a:ext uri="{FF2B5EF4-FFF2-40B4-BE49-F238E27FC236}">
                <a16:creationId xmlns:a16="http://schemas.microsoft.com/office/drawing/2014/main" id="{4F63774C-B0A9-A114-3F2A-9304EB4DD6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219" y="909097"/>
            <a:ext cx="3800475" cy="2850356"/>
          </a:xfrm>
          <a:prstGeom prst="rect">
            <a:avLst/>
          </a:prstGeom>
        </p:spPr>
      </p:pic>
      <p:pic>
        <p:nvPicPr>
          <p:cNvPr id="17" name="Рисунок 16">
            <a:extLst>
              <a:ext uri="{FF2B5EF4-FFF2-40B4-BE49-F238E27FC236}">
                <a16:creationId xmlns:a16="http://schemas.microsoft.com/office/drawing/2014/main" id="{A963B338-131C-6A45-43DC-00EF2192BB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8694" y="909097"/>
            <a:ext cx="2137767" cy="2850356"/>
          </a:xfrm>
          <a:prstGeom prst="rect">
            <a:avLst/>
          </a:prstGeom>
        </p:spPr>
      </p:pic>
      <p:pic>
        <p:nvPicPr>
          <p:cNvPr id="19" name="Рисунок 18">
            <a:extLst>
              <a:ext uri="{FF2B5EF4-FFF2-40B4-BE49-F238E27FC236}">
                <a16:creationId xmlns:a16="http://schemas.microsoft.com/office/drawing/2014/main" id="{49266623-6C8B-CA55-D5C7-1752FDBA7D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6461" y="909097"/>
            <a:ext cx="2137767" cy="2850356"/>
          </a:xfrm>
          <a:prstGeom prst="rect">
            <a:avLst/>
          </a:prstGeom>
        </p:spPr>
      </p:pic>
      <p:pic>
        <p:nvPicPr>
          <p:cNvPr id="20" name="Рисунок 19">
            <a:extLst>
              <a:ext uri="{FF2B5EF4-FFF2-40B4-BE49-F238E27FC236}">
                <a16:creationId xmlns:a16="http://schemas.microsoft.com/office/drawing/2014/main" id="{2FA4DDBC-73B9-35D5-F1AA-3E796F1B97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4229" y="909097"/>
            <a:ext cx="3595014" cy="2850356"/>
          </a:xfrm>
          <a:prstGeom prst="rect">
            <a:avLst/>
          </a:prstGeom>
        </p:spPr>
      </p:pic>
      <p:pic>
        <p:nvPicPr>
          <p:cNvPr id="22" name="Рисунок 21">
            <a:extLst>
              <a:ext uri="{FF2B5EF4-FFF2-40B4-BE49-F238E27FC236}">
                <a16:creationId xmlns:a16="http://schemas.microsoft.com/office/drawing/2014/main" id="{E951BBA6-789F-184E-B0DA-6A9F8ACA79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5343" y="3759453"/>
            <a:ext cx="4001190" cy="3000893"/>
          </a:xfrm>
          <a:prstGeom prst="rect">
            <a:avLst/>
          </a:prstGeom>
        </p:spPr>
      </p:pic>
      <p:pic>
        <p:nvPicPr>
          <p:cNvPr id="24" name="Рисунок 23">
            <a:extLst>
              <a:ext uri="{FF2B5EF4-FFF2-40B4-BE49-F238E27FC236}">
                <a16:creationId xmlns:a16="http://schemas.microsoft.com/office/drawing/2014/main" id="{AC61D4D7-A2D3-E343-844A-67093DFD00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16533" y="3759453"/>
            <a:ext cx="5428275" cy="3018853"/>
          </a:xfrm>
          <a:prstGeom prst="rect">
            <a:avLst/>
          </a:prstGeom>
        </p:spPr>
      </p:pic>
    </p:spTree>
    <p:extLst>
      <p:ext uri="{BB962C8B-B14F-4D97-AF65-F5344CB8AC3E}">
        <p14:creationId xmlns:p14="http://schemas.microsoft.com/office/powerpoint/2010/main" val="916620697"/>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1086</TotalTime>
  <Words>859</Words>
  <Application>Microsoft Office PowerPoint</Application>
  <PresentationFormat>Широкоэкранный</PresentationFormat>
  <Paragraphs>65</Paragraphs>
  <Slides>10</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10</vt:i4>
      </vt:variant>
    </vt:vector>
  </HeadingPairs>
  <TitlesOfParts>
    <vt:vector size="15" baseType="lpstr">
      <vt:lpstr>Arial</vt:lpstr>
      <vt:lpstr>Calibri</vt:lpstr>
      <vt:lpstr>Calibri Light</vt:lpstr>
      <vt:lpstr>Times New Roman</vt:lpstr>
      <vt:lpstr>Тема Office</vt:lpstr>
      <vt:lpstr>              ПРОЛИВНЫЕ ПОВЕРОЧНЫЕ УСТАНОВКИ</vt:lpstr>
      <vt:lpstr>              ПРОЛИВНЫЕ ПОВЕРОЧНЫЕ УСТАНОВКИ</vt:lpstr>
      <vt:lpstr>              ПРОЛИВНЫЕ ПОВЕРОЧНЫЕ УСТАНОВКИ</vt:lpstr>
      <vt:lpstr>              ПРОЛИВНЫЕ ПОВЕРОЧНЫЕ УСТАНОВКИ</vt:lpstr>
      <vt:lpstr>              ПРОЛИВНЫЕ ПОВЕРОЧНЫЕ УСТАНОВКИ</vt:lpstr>
      <vt:lpstr>              ПРОЛИВНЫЕ ПОВЕРОЧНЫЕ УСТАНОВКИ</vt:lpstr>
      <vt:lpstr>              ПРОЛИВНЫЕ ПОВЕРОЧНЫЕ УСТАНОВКИ</vt:lpstr>
      <vt:lpstr>              ПРОЛИВНЫЕ ПОВЕРОЧНЫЕ УСТАНОВКИ</vt:lpstr>
      <vt:lpstr>              ПРОЛИВНЫЕ ПОВЕРОЧНЫЕ УСТАНОВКИ</vt:lpstr>
      <vt:lpstr>              ПРОЛИВНЫЕ ПОВЕРОЧНЫЕ УСТАНОВКИ</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1</dc:creator>
  <cp:lastModifiedBy>1</cp:lastModifiedBy>
  <cp:revision>206</cp:revision>
  <cp:lastPrinted>2022-07-11T11:04:12Z</cp:lastPrinted>
  <dcterms:created xsi:type="dcterms:W3CDTF">2022-07-08T07:51:00Z</dcterms:created>
  <dcterms:modified xsi:type="dcterms:W3CDTF">2024-04-16T11:25:56Z</dcterms:modified>
</cp:coreProperties>
</file>