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87" r:id="rId2"/>
    <p:sldId id="321" r:id="rId3"/>
    <p:sldId id="324" r:id="rId4"/>
    <p:sldId id="322" r:id="rId5"/>
    <p:sldId id="323" r:id="rId6"/>
    <p:sldId id="325" r:id="rId7"/>
    <p:sldId id="326" r:id="rId8"/>
    <p:sldId id="327" r:id="rId9"/>
    <p:sldId id="319" r:id="rId10"/>
    <p:sldId id="328" r:id="rId11"/>
    <p:sldId id="292" r:id="rId12"/>
    <p:sldId id="293" r:id="rId13"/>
    <p:sldId id="294" r:id="rId14"/>
    <p:sldId id="295" r:id="rId15"/>
    <p:sldId id="296" r:id="rId16"/>
    <p:sldId id="297" r:id="rId17"/>
    <p:sldId id="32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6D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1744" autoAdjust="0"/>
  </p:normalViewPr>
  <p:slideViewPr>
    <p:cSldViewPr snapToGrid="0">
      <p:cViewPr varScale="1">
        <p:scale>
          <a:sx n="102" d="100"/>
          <a:sy n="102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ABF5-6374-4498-A93D-98C113B4921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4AB5F-D432-4FFD-AAA5-78A99B8CD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3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29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582DC-5191-43F8-AB85-57E6CD5385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8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40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82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92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AB5F-D432-4FFD-AAA5-78A99B8CD7D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2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FC781-17DA-45DB-AF4C-C50AE5669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1AD44D-6189-44DF-B1AE-2AF9F717C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B14C1-605B-4AB5-865B-3FE2C014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BB7E-D0A0-4CF3-B3E9-B1FFB4179971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6C4714-442E-40C7-9853-3C08994C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AEC51-5ADD-40DB-AD2A-A1667234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4422-B45E-42DC-A164-87D2F7088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3EB08-9FDD-4410-BEAC-A2278430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B40372-4BC6-458E-B0EE-55AD1AD1B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10862-ED58-451E-A720-AD67B0A0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A2D-6075-49AB-8058-9BEDBDB3F2FD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3272F-9C77-4041-BED8-929B9476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FDA5E-DB55-437E-9FA6-A924E0C2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4422-B45E-42DC-A164-87D2F7088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9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554692-A844-4FB0-BDC8-AA39DB3DD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B5A22-E06F-47C3-A432-DED230CB3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26153F-DA1B-4600-AD6D-83C57D3A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2BF7-AB97-4051-B11F-BEB08B2169B4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451AE-2888-414E-AB2B-EFFEDE0E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2E1B08-389A-4CF4-827E-5687673E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4422-B45E-42DC-A164-87D2F7088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0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01544" y="481377"/>
            <a:ext cx="2036841" cy="6666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2"/>
          <p:cNvSpPr/>
          <p:nvPr/>
        </p:nvSpPr>
        <p:spPr>
          <a:xfrm>
            <a:off x="10905933" y="388333"/>
            <a:ext cx="809600" cy="8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167" y="-456170"/>
            <a:ext cx="1565368" cy="187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2"/>
          <p:cNvPicPr preferRelativeResize="0"/>
          <p:nvPr/>
        </p:nvPicPr>
        <p:blipFill rotWithShape="1">
          <a:blip r:embed="rId4">
            <a:alphaModFix/>
          </a:blip>
          <a:srcRect l="12430" t="6136" r="16333" b="23805"/>
          <a:stretch/>
        </p:blipFill>
        <p:spPr>
          <a:xfrm>
            <a:off x="10971801" y="469832"/>
            <a:ext cx="677852" cy="6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-1100204" y="494749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5571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11" y="143649"/>
            <a:ext cx="9126035" cy="674035"/>
          </a:xfrm>
        </p:spPr>
        <p:txBody>
          <a:bodyPr anchor="ctr">
            <a:normAutofit/>
          </a:bodyPr>
          <a:lstStyle>
            <a:lvl1pPr>
              <a:defRPr lang="ru-RU" sz="2400" b="0" i="0" u="none" strike="noStrike" cap="none" dirty="0" smtClean="0">
                <a:solidFill>
                  <a:srgbClr val="434343"/>
                </a:solidFill>
                <a:latin typeface="Rubik"/>
                <a:ea typeface="Rubik"/>
                <a:cs typeface="Rubik"/>
                <a:sym typeface="Arial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Tx/>
              <a:buChar char="−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9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98135" y="21826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lang="ru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6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CAAC6-2FA1-40C2-AE42-2C643D3E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201A7E-A1BE-40A9-A8C5-728E8053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DFE54-5C98-476A-8876-2F4B9332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C340-6ACD-4B9F-ACAF-AC68E17ED53A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7B3BED-D7F3-4869-B5C4-6DDCAB94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9DD513-5DDF-40EA-B57B-83F35CC8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4422-B45E-42DC-A164-87D2F7088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9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C25E7-FDF9-4531-88DC-A52626F4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7803B-5592-431C-9B3D-CBFDBBFD9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E60AB-DE5F-49D0-BF1C-87D47B53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6A93-09F6-4C39-AC21-55EA1CF5C284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FF8BC3-EDB6-4753-8D15-25DE7056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8033C-8AEE-4D30-92A1-0ACEA2D4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4422-B45E-42DC-A164-87D2F7088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8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919F6-1985-4DEB-8EFF-051A5E5E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C939B-46E0-4A7B-85A1-DF455EDE3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D1E2E8-F376-4BD7-89C6-7E4E55083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D77F1-D3DF-464F-8A3A-4F7733F3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382F-5805-4F41-97AF-71F7F4C9CDF5}" type="datetime1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498E41-EBDF-497B-8BD0-45122481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A96E7E-CAF7-4FA4-93D0-D2C7E3E8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4422-B45E-42DC-A164-87D2F7088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3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B86D-FEDA-4128-944F-1E831697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71AE02-554E-42C8-A062-3C5A02EB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DCD1FB-797D-4B6F-8995-2F1169FB2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AECE1C-E794-4C45-B05C-E8F78521E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52C00C-9118-491B-86FE-7F4666D78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4C0F2B-F4DF-4093-B045-83A8ED40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7340-F116-4901-9A8D-7DAA20A83472}" type="datetime1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5F5975-D28C-493C-95FA-5AF62009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13AB08-4AF5-473C-9C9B-0CCEA238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4422-B45E-42DC-A164-87D2F7088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8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9EAA0-61BA-4BBA-9FE3-5FAE9504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1287B4-1612-4310-BEE2-4DE6ABE2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0643-189E-4BA4-839C-5D7CB9116D39}" type="datetime1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6D3743-070A-4EDF-837F-CB909532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B97D9E-17AB-4C38-977A-93E771CE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4422-B45E-42DC-A164-87D2F7088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7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3F98E4-D4C5-4606-B073-2F8779FB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C12C-4026-428D-9584-6C826A97036F}" type="datetime1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07AFF3-C25F-4070-9B75-9DF7823B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E95123-F06F-409E-9564-AD17D2ED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4422-B45E-42DC-A164-87D2F7088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36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BA705-3EEF-4F1E-ACCB-B4D942E4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6B9BB-39BC-498A-8511-7CF9D324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DA9853-1411-40EF-9712-73B2369E3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99EE38-D3A7-41E9-87BA-87E9D7B3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665-4886-4A9C-9B9F-8636A093CCE0}" type="datetime1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E67C76-689C-4841-A18A-18F9420E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26C224-CF36-4FE7-9889-44AD894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4422-B45E-42DC-A164-87D2F7088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0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D0C3D-5674-437B-A5EE-4B38D127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205C60-87EF-42AB-B3FB-6DD30DAA7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70D0B-8104-433B-AE70-C81556FBA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9F5908-2DA0-4FA0-B84B-CF7E262B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819F-CD6B-4964-9668-C52BFEC0ED81}" type="datetime1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EA5366-6278-43A6-A11C-9DA71AFF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F48076-84C0-473A-806A-8A1E06AD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4422-B45E-42DC-A164-87D2F7088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1F876-E9B6-4E30-833B-C09592B2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5CE6D0-4E9E-4F60-952E-DE8646355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9205BE-9A71-447E-A916-22D9B9AF1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199E-CC6B-4CCA-A2AF-20DB333328ED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F52BB-1C01-45CE-A63D-8A7287221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BABE0-61B2-4A7D-AAE2-0CE361042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34422-B45E-42DC-A164-87D2F7088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9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urulin_yur@spbstu.ru" TargetMode="External"/><Relationship Id="rId5" Type="http://schemas.openxmlformats.org/officeDocument/2006/relationships/hyperlink" Target="mailto:ovkalinina@spbstu.ru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9472784" y="12637074"/>
            <a:ext cx="2743200" cy="365125"/>
          </a:xfrm>
        </p:spPr>
        <p:txBody>
          <a:bodyPr/>
          <a:lstStyle/>
          <a:p>
            <a:fld id="{41234422-B45E-42DC-A164-87D2F7088DAA}" type="slidenum">
              <a:rPr lang="ru-RU" smtClean="0"/>
              <a:t>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8E7FFA-1F19-87DB-60A7-D2BF97C71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7476"/>
            <a:ext cx="3352800" cy="7377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E3A80-9CC5-46BC-92BE-B5B4187E7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455" y="81403"/>
            <a:ext cx="2157554" cy="631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5" y="81403"/>
            <a:ext cx="2075689" cy="55154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8CC0978-7209-41D6-9D1C-4ECA3B537141}"/>
              </a:ext>
            </a:extLst>
          </p:cNvPr>
          <p:cNvSpPr txBox="1">
            <a:spLocks/>
          </p:cNvSpPr>
          <p:nvPr/>
        </p:nvSpPr>
        <p:spPr>
          <a:xfrm>
            <a:off x="950595" y="996695"/>
            <a:ext cx="10241280" cy="44611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4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Сотрудничество Санкт-Петербургского политехнического университета Петра Великого и </a:t>
            </a:r>
          </a:p>
          <a:p>
            <a:pPr>
              <a:spcAft>
                <a:spcPts val="600"/>
              </a:spcAft>
            </a:pPr>
            <a:r>
              <a:rPr lang="ru-RU" sz="4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Научно-производственной фирмы «Логика»</a:t>
            </a:r>
            <a:endParaRPr lang="en-US" sz="45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ru-RU" sz="8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7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Программа повышения квалификации </a:t>
            </a:r>
          </a:p>
          <a:p>
            <a:pPr>
              <a:spcAft>
                <a:spcPts val="600"/>
              </a:spcAft>
            </a:pPr>
            <a:endParaRPr lang="ru-RU" sz="7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7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«УПРАВЛЕНИЕ ЭНЕРГОЭФФЕКТИВНОСТЬЮ»</a:t>
            </a:r>
          </a:p>
          <a:p>
            <a:pPr>
              <a:spcAft>
                <a:spcPts val="600"/>
              </a:spcAft>
            </a:pPr>
            <a:endParaRPr lang="ru-RU" sz="3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ru-RU" sz="3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>
              <a:spcAft>
                <a:spcPts val="600"/>
              </a:spcAft>
            </a:pPr>
            <a:endParaRPr lang="ru-RU" sz="3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ru-RU" sz="5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Калинина Ольга Владимировна, </a:t>
            </a:r>
          </a:p>
          <a:p>
            <a:pPr algn="l">
              <a:spcAft>
                <a:spcPts val="600"/>
              </a:spcAft>
            </a:pPr>
            <a:r>
              <a:rPr lang="ru-RU" sz="5500" dirty="0">
                <a:solidFill>
                  <a:srgbClr val="002060"/>
                </a:solidFill>
                <a:latin typeface="Arial Narrow" panose="020B0606020202030204" pitchFamily="34" charset="0"/>
              </a:rPr>
              <a:t>д</a:t>
            </a:r>
            <a:r>
              <a:rPr lang="ru-RU" sz="55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.э.н., проф., директор Высшей школы </a:t>
            </a:r>
            <a:r>
              <a:rPr lang="ru-RU" sz="5500" dirty="0">
                <a:solidFill>
                  <a:srgbClr val="002060"/>
                </a:solidFill>
                <a:latin typeface="Arial Narrow" panose="020B0606020202030204" pitchFamily="34" charset="0"/>
              </a:rPr>
              <a:t>производственного </a:t>
            </a:r>
            <a:r>
              <a:rPr lang="ru-RU" sz="55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менеджмента</a:t>
            </a:r>
            <a:endParaRPr lang="ru-RU" sz="55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>
              <a:spcAft>
                <a:spcPts val="600"/>
              </a:spcAft>
            </a:pPr>
            <a:endParaRPr lang="ru-RU" sz="55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ru-RU" sz="55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Нурулин</a:t>
            </a:r>
            <a:r>
              <a:rPr lang="ru-RU" sz="5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Юрий </a:t>
            </a:r>
            <a:r>
              <a:rPr lang="ru-RU" sz="55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Рифкатович</a:t>
            </a:r>
            <a:r>
              <a:rPr lang="ru-RU" sz="5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</a:p>
          <a:p>
            <a:pPr algn="l">
              <a:spcAft>
                <a:spcPts val="600"/>
              </a:spcAft>
            </a:pPr>
            <a:r>
              <a:rPr lang="ru-RU" sz="55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д.т.н., </a:t>
            </a:r>
            <a:r>
              <a:rPr lang="ru-RU" sz="55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с.н.с</a:t>
            </a:r>
            <a:r>
              <a:rPr lang="ru-RU" sz="55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., профессор </a:t>
            </a:r>
            <a:r>
              <a:rPr lang="ru-RU" sz="5500" dirty="0">
                <a:solidFill>
                  <a:srgbClr val="002060"/>
                </a:solidFill>
                <a:latin typeface="Arial Narrow" panose="020B0606020202030204" pitchFamily="34" charset="0"/>
              </a:rPr>
              <a:t>Высшей школы производственного </a:t>
            </a:r>
            <a:r>
              <a:rPr lang="ru-RU" sz="55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менеджмента</a:t>
            </a:r>
            <a:endParaRPr lang="en-US" sz="3000" b="1" dirty="0"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s://xn--80afpics.xn--p1ai/local/templates/main/images/30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759" y="5877499"/>
            <a:ext cx="8572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00750" y="5932029"/>
            <a:ext cx="16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 апреля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130550"/>
            <a:ext cx="83534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5" y="81403"/>
            <a:ext cx="2075689" cy="5515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68311" y="127126"/>
            <a:ext cx="792907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повышения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квалификации «УПРАВЛЕНИЕ ЭНЕРГОЭФФЕКТИВНОСТЬЮ»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Зачем?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42" y="1527142"/>
            <a:ext cx="11038788" cy="3930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2742" y="1395167"/>
            <a:ext cx="103694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Согласно части 5 ст.24 Федерального закона № 261-ФЗ в целях содействия проведению мероприятий по энергосбережению и повышению энергетической эффективности в государственном (муниципальном) учреждении, если расходы на покупку энергетических ресурсов для него составляют более чем десять млн. руб. в год, из числа работников учреждения должно быть назначено лицо, ответственное за проведение таких мероприятий, т.е. должен быть назначен ответственный за энергосбережение и повышение энергетической эффективности. В то же время для обеспечения своевременной реализации соответствующих мероприятий и соблюдения требований законодательства об энергосбережении и о повышении энергетической эффективности рекомендуется назначать ответственное лицо для всех у государственных и муниципальных учреждений, так как согласно ст.16 Федерального закона № 261-ФЗ государственные и муниципальные учреждения обязаны ежегодно представлять декларации о потреблении энергетических ресурсов, согласно ч.1 ст.25 Федерального закона № 261-ФЗ должны утверждать и реализовывать программы в области энергосбережения и повышения энергетической эффективности, могут добровольно проводить энергетическое обследование своих учреждений и заключать </a:t>
            </a:r>
            <a:r>
              <a:rPr lang="ru-RU" dirty="0" err="1"/>
              <a:t>энергосервисные</a:t>
            </a:r>
            <a:r>
              <a:rPr lang="ru-RU" dirty="0"/>
              <a:t> договоры (контракты), а это требует определенного уровня знаний и практических навыков в области энергосбережения.</a:t>
            </a:r>
          </a:p>
          <a:p>
            <a:endParaRPr lang="ru-RU" dirty="0" smtClean="0"/>
          </a:p>
          <a:p>
            <a:r>
              <a:rPr lang="ru-RU" dirty="0" smtClean="0"/>
              <a:t>Кто </a:t>
            </a:r>
            <a:r>
              <a:rPr lang="ru-RU" dirty="0"/>
              <a:t>должен пройти </a:t>
            </a:r>
            <a:r>
              <a:rPr lang="ru-RU" dirty="0" smtClean="0"/>
              <a:t>обучение:</a:t>
            </a:r>
            <a:r>
              <a:rPr lang="ru-RU" dirty="0"/>
              <a:t>	</a:t>
            </a:r>
          </a:p>
          <a:p>
            <a:r>
              <a:rPr lang="ru-RU" dirty="0"/>
              <a:t>Должностные лица государственных и муниципальных учреждений, назначенные ответственными за энергосбережение и повышение энергетической эффективности.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22250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130550"/>
            <a:ext cx="83534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0"/>
          <p:cNvSpPr txBox="1">
            <a:spLocks noChangeArrowheads="1"/>
          </p:cNvSpPr>
          <p:nvPr/>
        </p:nvSpPr>
        <p:spPr bwMode="auto">
          <a:xfrm>
            <a:off x="519803" y="5628823"/>
            <a:ext cx="1115239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Тепловая энергия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Протяженность обслуживаемых тепловых сетей более 20 км, наружных сетей </a:t>
            </a:r>
            <a:r>
              <a:rPr lang="ru-RU" altLang="ru-RU" sz="1400" dirty="0" smtClean="0">
                <a:latin typeface="Arial" panose="020B0604020202020204" pitchFamily="34" charset="0"/>
              </a:rPr>
              <a:t>питьевого и </a:t>
            </a:r>
            <a:r>
              <a:rPr lang="ru-RU" altLang="ru-RU" sz="1400" dirty="0">
                <a:latin typeface="Arial" panose="020B0604020202020204" pitchFamily="34" charset="0"/>
              </a:rPr>
              <a:t>пожарного водопровода и канализации более 30 км, внутренних систем водоснабжения</a:t>
            </a:r>
            <a:r>
              <a:rPr lang="ru-RU" altLang="ru-RU" sz="1400" dirty="0" smtClean="0">
                <a:latin typeface="Arial" panose="020B0604020202020204" pitchFamily="34" charset="0"/>
              </a:rPr>
              <a:t>, теплоснабжения </a:t>
            </a:r>
            <a:r>
              <a:rPr lang="ru-RU" altLang="ru-RU" sz="1400" dirty="0">
                <a:latin typeface="Arial" panose="020B0604020202020204" pitchFamily="34" charset="0"/>
              </a:rPr>
              <a:t>и  канализации – более 150 км. Количество тепловых камер – 10, </a:t>
            </a:r>
            <a:r>
              <a:rPr lang="ru-RU" altLang="ru-RU" sz="1400" dirty="0" smtClean="0">
                <a:latin typeface="Arial" panose="020B0604020202020204" pitchFamily="34" charset="0"/>
              </a:rPr>
              <a:t>тепловых пунктов </a:t>
            </a:r>
            <a:r>
              <a:rPr lang="ru-RU" altLang="ru-RU" sz="1400" dirty="0">
                <a:latin typeface="Arial" panose="020B0604020202020204" pitchFamily="34" charset="0"/>
              </a:rPr>
              <a:t>и водомерных узлов – более 140 шт., канализационных и водопроводных колодцев </a:t>
            </a:r>
            <a:r>
              <a:rPr lang="ru-RU" altLang="ru-RU" sz="1400" dirty="0" smtClean="0">
                <a:latin typeface="Arial" panose="020B0604020202020204" pitchFamily="34" charset="0"/>
              </a:rPr>
              <a:t>– более </a:t>
            </a:r>
            <a:r>
              <a:rPr lang="ru-RU" altLang="ru-RU" sz="1400" dirty="0">
                <a:latin typeface="Arial" panose="020B0604020202020204" pitchFamily="34" charset="0"/>
              </a:rPr>
              <a:t>800 шт.</a:t>
            </a:r>
          </a:p>
        </p:txBody>
      </p:sp>
      <p:pic>
        <p:nvPicPr>
          <p:cNvPr id="24580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84" y="1535940"/>
            <a:ext cx="6823494" cy="36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58194" y="1298943"/>
            <a:ext cx="3623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Arial" panose="020B0604020202020204" pitchFamily="34" charset="0"/>
              </a:rPr>
              <a:t>Общая </a:t>
            </a:r>
            <a:r>
              <a:rPr lang="ru-RU" altLang="ru-RU" sz="1600" dirty="0">
                <a:latin typeface="Arial" panose="020B0604020202020204" pitchFamily="34" charset="0"/>
              </a:rPr>
              <a:t>площадь кампуса – 120 га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Количество зданий – 171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в </a:t>
            </a:r>
            <a:r>
              <a:rPr lang="ru-RU" altLang="ru-RU" sz="1600" dirty="0" err="1">
                <a:latin typeface="Arial" panose="020B0604020202020204" pitchFamily="34" charset="0"/>
              </a:rPr>
              <a:t>т.ч</a:t>
            </a:r>
            <a:r>
              <a:rPr lang="ru-RU" altLang="ru-RU" sz="1600" dirty="0">
                <a:latin typeface="Arial" panose="020B0604020202020204" pitchFamily="34" charset="0"/>
              </a:rPr>
              <a:t>. общежитий - </a:t>
            </a:r>
            <a:r>
              <a:rPr lang="ru-RU" altLang="ru-RU" sz="1600" dirty="0" smtClean="0">
                <a:latin typeface="Arial" panose="020B0604020202020204" pitchFamily="34" charset="0"/>
              </a:rPr>
              <a:t>18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415082" y="818858"/>
            <a:ext cx="11417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1800" b="1" dirty="0" smtClean="0"/>
              <a:t>Центральный кампус Санкт-Петербургского политехнического университета Петра Великого </a:t>
            </a:r>
            <a:r>
              <a:rPr lang="ru-RU" altLang="ru-RU" sz="1800" b="1" dirty="0" smtClean="0">
                <a:latin typeface="Arial" panose="020B0604020202020204" pitchFamily="34" charset="0"/>
              </a:rPr>
              <a:t>как объект ЖКХ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194" y="2240693"/>
            <a:ext cx="4484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Электроэнергия:</a:t>
            </a:r>
          </a:p>
          <a:p>
            <a:r>
              <a:rPr lang="ru-RU" dirty="0"/>
              <a:t>• 24 трансформаторные подстанции;</a:t>
            </a:r>
          </a:p>
          <a:p>
            <a:r>
              <a:rPr lang="ru-RU" dirty="0"/>
              <a:t>• 42 трансформатора, из которых 31 трансформатор имеет средний возраст эксплуатации 45 лет, при нормальном эксплуатационном сроке службы 20-25 лет;</a:t>
            </a:r>
          </a:p>
          <a:p>
            <a:r>
              <a:rPr lang="ru-RU" dirty="0"/>
              <a:t>• кабельные линии 6 </a:t>
            </a:r>
            <a:r>
              <a:rPr lang="ru-RU" dirty="0" err="1"/>
              <a:t>кВ</a:t>
            </a:r>
            <a:r>
              <a:rPr lang="ru-RU" dirty="0"/>
              <a:t> – протяженность около 25 км, 90% из которых имеют средний возраст эксплуатации 45 лет;</a:t>
            </a:r>
          </a:p>
          <a:p>
            <a:r>
              <a:rPr lang="ru-RU" dirty="0"/>
              <a:t>• кабельные линии 0,4 </a:t>
            </a:r>
            <a:r>
              <a:rPr lang="ru-RU" dirty="0" err="1"/>
              <a:t>кВ</a:t>
            </a:r>
            <a:r>
              <a:rPr lang="ru-RU" dirty="0"/>
              <a:t> – протяженность около 50 км, 90% из которых имеют средний возраст эксплуатации 45 лет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5" y="81403"/>
            <a:ext cx="2075689" cy="5515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68311" y="127126"/>
            <a:ext cx="792907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повышения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квалификации «УПРАВЛЕНИЕ ЭНЕРГОЭФФЕКТИВНОСТЬЮ»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Почему 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СПбПУ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2885" y="995329"/>
            <a:ext cx="7941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Международные проекты в области </a:t>
            </a:r>
            <a:r>
              <a:rPr lang="ru-RU" altLang="ru-RU" dirty="0" err="1" smtClean="0"/>
              <a:t>энергоэффективности</a:t>
            </a:r>
            <a:r>
              <a:rPr lang="ru-RU" altLang="ru-RU" dirty="0" smtClean="0"/>
              <a:t>, </a:t>
            </a:r>
            <a:r>
              <a:rPr lang="ru-RU" altLang="ru-RU" dirty="0"/>
              <a:t>реализованные </a:t>
            </a:r>
            <a:r>
              <a:rPr lang="ru-RU" altLang="ru-RU" dirty="0" err="1" smtClean="0"/>
              <a:t>СПбПУ</a:t>
            </a:r>
            <a:r>
              <a:rPr lang="ru-RU" altLang="ru-RU" dirty="0" smtClean="0"/>
              <a:t> </a:t>
            </a:r>
            <a:r>
              <a:rPr lang="ru-RU" altLang="ru-RU" dirty="0"/>
              <a:t>в 2018-2022 гг.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76243"/>
              </p:ext>
            </p:extLst>
          </p:nvPr>
        </p:nvGraphicFramePr>
        <p:xfrm>
          <a:off x="115265" y="2029968"/>
          <a:ext cx="6654343" cy="4691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13">
                  <a:extLst>
                    <a:ext uri="{9D8B030D-6E8A-4147-A177-3AD203B41FA5}">
                      <a16:colId xmlns:a16="http://schemas.microsoft.com/office/drawing/2014/main" val="3682533725"/>
                    </a:ext>
                  </a:extLst>
                </a:gridCol>
                <a:gridCol w="2458821">
                  <a:extLst>
                    <a:ext uri="{9D8B030D-6E8A-4147-A177-3AD203B41FA5}">
                      <a16:colId xmlns:a16="http://schemas.microsoft.com/office/drawing/2014/main" val="3550705638"/>
                    </a:ext>
                  </a:extLst>
                </a:gridCol>
                <a:gridCol w="1432688">
                  <a:extLst>
                    <a:ext uri="{9D8B030D-6E8A-4147-A177-3AD203B41FA5}">
                      <a16:colId xmlns:a16="http://schemas.microsoft.com/office/drawing/2014/main" val="2117120022"/>
                    </a:ext>
                  </a:extLst>
                </a:gridCol>
                <a:gridCol w="2458821">
                  <a:extLst>
                    <a:ext uri="{9D8B030D-6E8A-4147-A177-3AD203B41FA5}">
                      <a16:colId xmlns:a16="http://schemas.microsoft.com/office/drawing/2014/main" val="210038178"/>
                    </a:ext>
                  </a:extLst>
                </a:gridCol>
              </a:tblGrid>
              <a:tr h="68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проекта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Бюджет проекта (евро)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Суть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419975"/>
                  </a:ext>
                </a:extLst>
              </a:tr>
              <a:tr h="46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AREA21 Baltic Smart City Areas for the 21</a:t>
                      </a:r>
                      <a:r>
                        <a:rPr lang="en-US" sz="1400" baseline="30000">
                          <a:effectLst/>
                        </a:rPr>
                        <a:t>st</a:t>
                      </a:r>
                      <a:r>
                        <a:rPr lang="en-US" sz="1400">
                          <a:effectLst/>
                        </a:rPr>
                        <a:t> Century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118 435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Разработка стратегии энергосбережения в ЖКХ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505590"/>
                  </a:ext>
                </a:extLst>
              </a:tr>
              <a:tr h="46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CAMS Platform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116 190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Гармонизация процедур </a:t>
                      </a:r>
                      <a:r>
                        <a:rPr lang="ru-RU" sz="1400" dirty="0" err="1" smtClean="0">
                          <a:effectLst/>
                        </a:rPr>
                        <a:t>энергоаудита</a:t>
                      </a:r>
                      <a:r>
                        <a:rPr lang="ru-RU" sz="1400" dirty="0" smtClean="0">
                          <a:effectLst/>
                        </a:rPr>
                        <a:t> в РФ и ЕС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150734"/>
                  </a:ext>
                </a:extLst>
              </a:tr>
              <a:tr h="706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AREA21</a:t>
                      </a:r>
                      <a:r>
                        <a:rPr lang="en-US" sz="1400">
                          <a:effectLst/>
                        </a:rPr>
                        <a:t>+action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199 600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Реализация стратегии энергосбережения в кампусе СПбПУ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094453"/>
                  </a:ext>
                </a:extLst>
              </a:tr>
              <a:tr h="1185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LUCIA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332</a:t>
                      </a:r>
                      <a:r>
                        <a:rPr lang="ru-RU" sz="1400">
                          <a:effectLst/>
                        </a:rPr>
                        <a:t> 635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Создание </a:t>
                      </a:r>
                      <a:r>
                        <a:rPr lang="ru-RU" sz="1400" dirty="0">
                          <a:effectLst/>
                        </a:rPr>
                        <a:t>системы умного </a:t>
                      </a:r>
                      <a:r>
                        <a:rPr lang="ru-RU" sz="1400" dirty="0" err="1">
                          <a:effectLst/>
                        </a:rPr>
                        <a:t>энергоэффективного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наружного </a:t>
                      </a:r>
                      <a:r>
                        <a:rPr lang="ru-RU" sz="1400" dirty="0">
                          <a:effectLst/>
                        </a:rPr>
                        <a:t>освещения в кампусе </a:t>
                      </a:r>
                      <a:r>
                        <a:rPr lang="ru-RU" sz="1400" dirty="0" err="1">
                          <a:effectLst/>
                        </a:rPr>
                        <a:t>СПбПУ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171257"/>
                  </a:ext>
                </a:extLst>
              </a:tr>
              <a:tr h="706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Green ReMark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557 684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Развитие региональных рынков зеленой энергетики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822512"/>
                  </a:ext>
                </a:extLst>
              </a:tr>
              <a:tr h="46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Итого: 1 324 424 евро (⁓ 0,5% бюджета </a:t>
                      </a:r>
                      <a:r>
                        <a:rPr lang="ru-RU" sz="1400" dirty="0" err="1">
                          <a:effectLst/>
                        </a:rPr>
                        <a:t>СПбПУ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805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14906" y="2539957"/>
            <a:ext cx="405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Планирование</a:t>
            </a:r>
            <a:r>
              <a:rPr lang="ru-RU" sz="1600" dirty="0" smtClean="0"/>
              <a:t> мероприятий по повышению </a:t>
            </a:r>
            <a:r>
              <a:rPr lang="ru-RU" sz="1600" dirty="0" err="1" smtClean="0"/>
              <a:t>энергоэффективности</a:t>
            </a:r>
            <a:r>
              <a:rPr lang="ru-RU" sz="1600" dirty="0" smtClean="0"/>
              <a:t> кампуса </a:t>
            </a:r>
            <a:r>
              <a:rPr lang="ru-RU" sz="1600" dirty="0" err="1" smtClean="0"/>
              <a:t>СПбПУ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952232" y="3212651"/>
            <a:ext cx="386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Контроль</a:t>
            </a:r>
            <a:r>
              <a:rPr lang="ru-RU" sz="1600" dirty="0" smtClean="0"/>
              <a:t> потребления энергоресурсов в кампусе </a:t>
            </a:r>
            <a:r>
              <a:rPr lang="ru-RU" sz="1600" dirty="0" err="1" smtClean="0"/>
              <a:t>СПбПУ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921496" y="4451138"/>
            <a:ext cx="2813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Реализация мероприятий</a:t>
            </a:r>
            <a:r>
              <a:rPr lang="ru-RU" sz="1600" i="1" dirty="0" smtClean="0"/>
              <a:t> </a:t>
            </a:r>
            <a:r>
              <a:rPr lang="ru-RU" sz="1600" dirty="0" smtClean="0"/>
              <a:t>по повышению на </a:t>
            </a:r>
            <a:r>
              <a:rPr lang="ru-RU" sz="1600" dirty="0" err="1" smtClean="0"/>
              <a:t>энергоэффективности</a:t>
            </a:r>
            <a:r>
              <a:rPr lang="ru-RU" sz="1600" dirty="0" smtClean="0"/>
              <a:t> кампуса </a:t>
            </a:r>
            <a:r>
              <a:rPr lang="ru-RU" sz="1600" dirty="0" err="1" smtClean="0"/>
              <a:t>СПбПУ</a:t>
            </a:r>
            <a:endParaRPr lang="ru-RU" sz="1600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6858000" y="2741480"/>
            <a:ext cx="743712" cy="314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6885432" y="3289696"/>
            <a:ext cx="743712" cy="314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962842">
            <a:off x="7018948" y="4192169"/>
            <a:ext cx="1712951" cy="314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6926074" y="4863650"/>
            <a:ext cx="1712951" cy="314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20374538">
            <a:off x="7058431" y="5493977"/>
            <a:ext cx="1712951" cy="314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5" y="111888"/>
            <a:ext cx="2075689" cy="5515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7767" y="1146423"/>
            <a:ext cx="206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ПЛАНИРОВАТЬ, КОНТРОЛИРОВАТЬ, ВОЗДЕЙСТВОВАТЬ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875501" y="1434968"/>
            <a:ext cx="1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УПРАВЛЯТЬ =</a:t>
            </a:r>
            <a:endParaRPr lang="ru-RU" dirty="0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9540240" y="1132390"/>
            <a:ext cx="320040" cy="93736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93463" y="155173"/>
            <a:ext cx="792907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повышения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квалификации «УПРАВЛЕНИЕ ЭНЕРГОЭФФЕКТИВНОСТЬЮ»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Почему 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СПбПУ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3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7E3A80-9CC5-46BC-92BE-B5B4187E7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047" y="117979"/>
            <a:ext cx="2157554" cy="631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76" y="1317792"/>
            <a:ext cx="9606548" cy="54036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65375" y="249674"/>
            <a:ext cx="792907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повышения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квалификации «УПРАВЛЕНИЕ ЭНЕРГОЭФФЕКТИВНОСТЬЮ»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Почему Центр энергосбережения Санкт-Петербурга?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5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4422-B45E-42DC-A164-87D2F7088DAA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191578"/>
            <a:ext cx="10073640" cy="56664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7E3A80-9CC5-46BC-92BE-B5B4187E7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114614"/>
            <a:ext cx="2157554" cy="6318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65375" y="249674"/>
            <a:ext cx="792907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повышения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квалификации «УПРАВЛЕНИЕ ЭНЕРГОЭФФЕКТИВНОСТЬЮ»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Почему Центр энергосбережения Санкт-Петербурга?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9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12" y="1289938"/>
            <a:ext cx="9656064" cy="54315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65375" y="249674"/>
            <a:ext cx="792907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повышения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квалификации «УПРАВЛЕНИЕ ЭНЕРГОЭФФЕКТИВНОСТЬЮ»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Почему Логика?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8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665379-B610-47A0-919A-3686286A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872" y="6310133"/>
            <a:ext cx="2743200" cy="365125"/>
          </a:xfrm>
        </p:spPr>
        <p:txBody>
          <a:bodyPr/>
          <a:lstStyle/>
          <a:p>
            <a:fld id="{41234422-B45E-42DC-A164-87D2F7088DAA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16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E2EB69-0A21-22D8-6D35-9B08E538C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7" y="0"/>
            <a:ext cx="2506894" cy="5516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77832F-D684-435C-80E7-5145179C3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460" y="63222"/>
            <a:ext cx="1473612" cy="43154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68700" y="1476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568700" y="1933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71863" y="215448"/>
            <a:ext cx="4289957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УПРАВЛЕНИЕ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ЭНЕРГОЭФФЕКТИВНОСТЬЮ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Учебный план</a:t>
            </a:r>
            <a:endParaRPr lang="en-US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68700" y="1476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568700" y="1933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471863" y="1344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471863" y="1801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241032" y="163967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452251" y="1506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463422" y="1761163"/>
            <a:ext cx="15159561" cy="5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86643"/>
              </p:ext>
            </p:extLst>
          </p:nvPr>
        </p:nvGraphicFramePr>
        <p:xfrm>
          <a:off x="35417" y="1344612"/>
          <a:ext cx="4132263" cy="5513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975">
                  <a:extLst>
                    <a:ext uri="{9D8B030D-6E8A-4147-A177-3AD203B41FA5}">
                      <a16:colId xmlns:a16="http://schemas.microsoft.com/office/drawing/2014/main" val="3630986970"/>
                    </a:ext>
                  </a:extLst>
                </a:gridCol>
                <a:gridCol w="429974">
                  <a:extLst>
                    <a:ext uri="{9D8B030D-6E8A-4147-A177-3AD203B41FA5}">
                      <a16:colId xmlns:a16="http://schemas.microsoft.com/office/drawing/2014/main" val="2520448598"/>
                    </a:ext>
                  </a:extLst>
                </a:gridCol>
                <a:gridCol w="788705">
                  <a:extLst>
                    <a:ext uri="{9D8B030D-6E8A-4147-A177-3AD203B41FA5}">
                      <a16:colId xmlns:a16="http://schemas.microsoft.com/office/drawing/2014/main" val="3248984821"/>
                    </a:ext>
                  </a:extLst>
                </a:gridCol>
                <a:gridCol w="2473609">
                  <a:extLst>
                    <a:ext uri="{9D8B030D-6E8A-4147-A177-3AD203B41FA5}">
                      <a16:colId xmlns:a16="http://schemas.microsoft.com/office/drawing/2014/main" val="2529947349"/>
                    </a:ext>
                  </a:extLst>
                </a:gridCol>
              </a:tblGrid>
              <a:tr h="334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Дата занятия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Время занятия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Место проведения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Тема занятия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2795510840"/>
                  </a:ext>
                </a:extLst>
              </a:tr>
              <a:tr h="25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05.02.24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17:15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Новороссийская 50, а.1234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Приветствие организаторов, знакомство участников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3451650146"/>
                  </a:ext>
                </a:extLst>
              </a:tr>
              <a:tr h="25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05.02.24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17:15-17:45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Новороссийская 50, а.1234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Введение в дисциплину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1270592412"/>
                  </a:ext>
                </a:extLst>
              </a:tr>
              <a:tr h="25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05.02.24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17:55-18:40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Новороссийская 50, а.1234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Правовые основы энергосбережения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1504116575"/>
                  </a:ext>
                </a:extLst>
              </a:tr>
              <a:tr h="25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05.02.24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18:40-19:25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Новороссийская 50, а.1234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Networking</a:t>
                      </a:r>
                      <a:r>
                        <a:rPr lang="ru-RU" sz="700">
                          <a:effectLst/>
                        </a:rPr>
                        <a:t> (обсуждение, неформальное общение) 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4026764462"/>
                  </a:ext>
                </a:extLst>
              </a:tr>
              <a:tr h="37891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Самостоятельная работа: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</a:t>
                      </a:r>
                      <a:r>
                        <a:rPr lang="ru-RU" sz="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основных нормативных документов по энергосбережению и </a:t>
                      </a:r>
                      <a:r>
                        <a:rPr lang="ru-RU" sz="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1760084249"/>
                  </a:ext>
                </a:extLst>
              </a:tr>
              <a:tr h="25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07.02.24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17:00-17:45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Новороссийская 50, а.1234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Основные понятия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296337857"/>
                  </a:ext>
                </a:extLst>
              </a:tr>
              <a:tr h="25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07.02.24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17:55-18:40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Новороссийская 50, а.1234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Энергетическое обследование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1767965194"/>
                  </a:ext>
                </a:extLst>
              </a:tr>
              <a:tr h="25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07.02.24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18:40-19:25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Новороссийская 50, а.1234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Networking</a:t>
                      </a:r>
                      <a:r>
                        <a:rPr lang="ru-RU" sz="700">
                          <a:effectLst/>
                        </a:rPr>
                        <a:t> (обсуждение, неформальное общение) 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805717445"/>
                  </a:ext>
                </a:extLst>
              </a:tr>
              <a:tr h="25260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Самостоятельная работа: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Сбор информации об объекте энергетического </a:t>
                      </a:r>
                      <a:r>
                        <a:rPr lang="ru-RU" sz="700" dirty="0" smtClean="0">
                          <a:effectLst/>
                        </a:rPr>
                        <a:t>обследования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2749839601"/>
                  </a:ext>
                </a:extLst>
              </a:tr>
              <a:tr h="37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09.02.24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17:00-18:40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онлайн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highlight>
                            <a:srgbClr val="00FFFF"/>
                          </a:highlight>
                        </a:rPr>
                        <a:t>Планирование бюджетных ассигнований с учетом требований о снижении потребления топливно-энергетических ресурсов (введение)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3431961034"/>
                  </a:ext>
                </a:extLst>
              </a:tr>
              <a:tr h="37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09.02.24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19:00-20:40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онлайн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Планирование бюджетных ассигнований с учетом требований о снижении потребления топливно-энергетических ресурсов (лек.)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2651768787"/>
                  </a:ext>
                </a:extLst>
              </a:tr>
              <a:tr h="37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17:55-18:40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пер. Гривцова, д.5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Планирование бюджетных ассигнований с учетом требований о снижении потребления топливно-энергетических ресурсов (прак.)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2664793311"/>
                  </a:ext>
                </a:extLst>
              </a:tr>
              <a:tr h="37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18:55-19:40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пер. Гривцова, д.5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Планирование бюджетных ассигнований с учетом требований о снижении потребления топливно-энергетических ресурсов (прак.)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1744595388"/>
                  </a:ext>
                </a:extLst>
              </a:tr>
              <a:tr h="12630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Самостоятельная работа: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3524447128"/>
                  </a:ext>
                </a:extLst>
              </a:tr>
              <a:tr h="37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15.02.24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17:00-18:40	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онлайн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Программа энергосбережения для государственных учреждений (введение)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4064172190"/>
                  </a:ext>
                </a:extLst>
              </a:tr>
              <a:tr h="25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15.02.24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19:00-20:40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онлайн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Программа энергосбережения для государственных учреждений (лек)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2927369635"/>
                  </a:ext>
                </a:extLst>
              </a:tr>
              <a:tr h="25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16.02.24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17:55-18:40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онлайн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highlight>
                            <a:srgbClr val="00FFFF"/>
                          </a:highlight>
                        </a:rPr>
                        <a:t>Программа энергосбережения для государственных учреждений (лек)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1956358001"/>
                  </a:ext>
                </a:extLst>
              </a:tr>
              <a:tr h="25260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Самостоятельная работа: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Предложите мероприятия по повышению </a:t>
                      </a:r>
                      <a:r>
                        <a:rPr lang="ru-RU" sz="700" dirty="0" err="1">
                          <a:effectLst/>
                        </a:rPr>
                        <a:t>энергоэффективности</a:t>
                      </a:r>
                      <a:r>
                        <a:rPr lang="ru-RU" sz="700" dirty="0">
                          <a:effectLst/>
                        </a:rPr>
                        <a:t> на Вашем объекте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extLst>
                  <a:ext uri="{0D108BD9-81ED-4DB2-BD59-A6C34878D82A}">
                    <a16:rowId xmlns:a16="http://schemas.microsoft.com/office/drawing/2014/main" val="1505286127"/>
                  </a:ext>
                </a:extLst>
              </a:tr>
            </a:tbl>
          </a:graphicData>
        </a:graphic>
      </p:graphicFrame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352925" y="1654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11450"/>
              </p:ext>
            </p:extLst>
          </p:nvPr>
        </p:nvGraphicFramePr>
        <p:xfrm>
          <a:off x="7465870" y="1358592"/>
          <a:ext cx="4766106" cy="5485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462">
                  <a:extLst>
                    <a:ext uri="{9D8B030D-6E8A-4147-A177-3AD203B41FA5}">
                      <a16:colId xmlns:a16="http://schemas.microsoft.com/office/drawing/2014/main" val="2450020836"/>
                    </a:ext>
                  </a:extLst>
                </a:gridCol>
                <a:gridCol w="495930">
                  <a:extLst>
                    <a:ext uri="{9D8B030D-6E8A-4147-A177-3AD203B41FA5}">
                      <a16:colId xmlns:a16="http://schemas.microsoft.com/office/drawing/2014/main" val="1661071931"/>
                    </a:ext>
                  </a:extLst>
                </a:gridCol>
                <a:gridCol w="909682">
                  <a:extLst>
                    <a:ext uri="{9D8B030D-6E8A-4147-A177-3AD203B41FA5}">
                      <a16:colId xmlns:a16="http://schemas.microsoft.com/office/drawing/2014/main" val="2140056684"/>
                    </a:ext>
                  </a:extLst>
                </a:gridCol>
                <a:gridCol w="2853032">
                  <a:extLst>
                    <a:ext uri="{9D8B030D-6E8A-4147-A177-3AD203B41FA5}">
                      <a16:colId xmlns:a16="http://schemas.microsoft.com/office/drawing/2014/main" val="2396490676"/>
                    </a:ext>
                  </a:extLst>
                </a:gridCol>
              </a:tblGrid>
              <a:tr h="35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highlight>
                            <a:srgbClr val="00FFFF"/>
                          </a:highlight>
                        </a:rPr>
                        <a:t>19.02.24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17:00-18:40	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онлайн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err="1">
                          <a:effectLst/>
                          <a:highlight>
                            <a:srgbClr val="00FFFF"/>
                          </a:highlight>
                        </a:rPr>
                        <a:t>Энергосервисный</a:t>
                      </a:r>
                      <a:r>
                        <a:rPr lang="ru-RU" sz="600" dirty="0">
                          <a:effectLst/>
                          <a:highlight>
                            <a:srgbClr val="00FFFF"/>
                          </a:highlight>
                        </a:rPr>
                        <a:t> договор (введение)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1504695552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19.02.24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19:00-20:45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онлайн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Энергосервисный договор (лек)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576729481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17:55-18:40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пер. Гривцова, д.5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Энергосервисный договор (практ.)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451584473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18:55-19:40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пер. Гривцова, д.5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Энергосервисный договор (практ.)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1576034288"/>
                  </a:ext>
                </a:extLst>
              </a:tr>
              <a:tr h="1192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Самостоятельная работа: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2216907235"/>
                  </a:ext>
                </a:extLst>
              </a:tr>
              <a:tr h="35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22.02.24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17:00-18:40	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онлайн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Государственные и региональные информационные системы в области энергосбережения (лек)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095613458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22.02.24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19:00-20:45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онлайн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Государственные и региональные информационные системы в области энергосбережения (лек)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047317169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23.02.24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17:00-18:40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пер. Гривцова, д.5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Государственные и региональные информационные системы в области энергосбережения (прак)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037388229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23.02.24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18:55-20:45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пер. Гривцова, д.5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Государственные и региональные информационные системы в области энергосбережения (прак)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615910222"/>
                  </a:ext>
                </a:extLst>
              </a:tr>
              <a:tr h="1192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Самостоятельная работа: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519488263"/>
                  </a:ext>
                </a:extLst>
              </a:tr>
              <a:tr h="35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26.02.24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17:00-18:40	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онлайн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Отчетность в области энергосбережения (введение).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1873391543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26.02.24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19:00-20:40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онлайн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highlight>
                            <a:srgbClr val="00FFFF"/>
                          </a:highlight>
                        </a:rPr>
                        <a:t>Отчетность в области энергосбережения (лек)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2701530144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27.02.24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17:55-18:40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пер. Гривцова, д.5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Отчетность в области энергосбережения (практ).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564671908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27.02.24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18:55-19:40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пер. Гривцова, д.5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Отчетность в области энергосбережения (практ).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882144997"/>
                  </a:ext>
                </a:extLst>
              </a:tr>
              <a:tr h="1192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Самостоятельная работа: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272399103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28.02.24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17:00-17:45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Новороссийская 50, а.1234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Типовые источники потерь энергоресурсов: международный опыт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1632119557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28.02.24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18:00-18:45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Новороссийская 50, а.1234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Типовые источники потерь энергоресурсов: международный опыт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057610750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28.02.24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19:00-19:45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Новороссийская 50, а.1234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Популяризация энергосбережения: способы эффективного воздействия на аудиторию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133175563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28.02.24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19:55-20:45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Новороссийская 50, а.1234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Популяризация энергосбережения: способы эффективного воздействия на аудиторию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271861029"/>
                  </a:ext>
                </a:extLst>
              </a:tr>
              <a:tr h="2384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Самостоятельная работа: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Перечислите основные источники потерь энергоресурсов на Вашем объекте 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4036525414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29.02.24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17:00-18:00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Новороссийская 50, а.1234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Итоговая аттестация (тест)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14829811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29.02.24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19:00-19:30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Новороссийская 50, а.1234 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Networking</a:t>
                      </a:r>
                      <a:r>
                        <a:rPr lang="ru-RU" sz="600">
                          <a:effectLst/>
                        </a:rPr>
                        <a:t> (обсуждение, неформальное общение)  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3999154456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29.02.24 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19:30-19:45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Новороссийская 50, а.1234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Подведение итогов, вручение сертификатов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extLst>
                  <a:ext uri="{0D108BD9-81ED-4DB2-BD59-A6C34878D82A}">
                    <a16:rowId xmlns:a16="http://schemas.microsoft.com/office/drawing/2014/main" val="543018294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167680" y="1227961"/>
            <a:ext cx="32644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Кому: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работникам,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желающим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повысить свою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квалификацию,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сфера деятельности которых связана с обеспечением энергосбережения и повышением энергетической эффективности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организации. </a:t>
            </a:r>
          </a:p>
          <a:p>
            <a:pPr algn="ctr">
              <a:spcAft>
                <a:spcPts val="600"/>
              </a:spcAft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Очно-заочная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форма обучения </a:t>
            </a:r>
          </a:p>
          <a:p>
            <a:pPr algn="ctr">
              <a:spcAft>
                <a:spcPts val="6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Общая трудоемкость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: 72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часа</a:t>
            </a:r>
          </a:p>
          <a:p>
            <a:pPr algn="ctr">
              <a:spcAft>
                <a:spcPts val="6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Итоговая аттестация: зачет (тест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Свидетельство о повышении квалификации государственного образца</a:t>
            </a:r>
          </a:p>
          <a:p>
            <a:pPr algn="ctr"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9472784" y="12637074"/>
            <a:ext cx="2743200" cy="365125"/>
          </a:xfrm>
        </p:spPr>
        <p:txBody>
          <a:bodyPr/>
          <a:lstStyle/>
          <a:p>
            <a:fld id="{41234422-B45E-42DC-A164-87D2F7088DAA}" type="slidenum">
              <a:rPr lang="ru-RU" smtClean="0"/>
              <a:t>17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8E7FFA-1F19-87DB-60A7-D2BF97C71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7476"/>
            <a:ext cx="3352800" cy="7377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E3A80-9CC5-46BC-92BE-B5B4187E7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455" y="81403"/>
            <a:ext cx="2157554" cy="631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5" y="81403"/>
            <a:ext cx="2075689" cy="55154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8CC0978-7209-41D6-9D1C-4ECA3B537141}"/>
              </a:ext>
            </a:extLst>
          </p:cNvPr>
          <p:cNvSpPr txBox="1">
            <a:spLocks/>
          </p:cNvSpPr>
          <p:nvPr/>
        </p:nvSpPr>
        <p:spPr>
          <a:xfrm>
            <a:off x="950595" y="996695"/>
            <a:ext cx="10241280" cy="44611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3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3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3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ru-RU" sz="3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ru-RU" sz="3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Калинина Ольга Владимировна, </a:t>
            </a:r>
          </a:p>
          <a:p>
            <a:pPr algn="l">
              <a:spcAft>
                <a:spcPts val="600"/>
              </a:spcAf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д.э.н., проф., директор Высшей школы производственного </a:t>
            </a:r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менеджмента</a:t>
            </a:r>
          </a:p>
          <a:p>
            <a:pPr algn="l"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5"/>
              </a:rPr>
              <a:t>ovkalinina@spbstu.ru</a:t>
            </a:r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>
              <a:spcAft>
                <a:spcPts val="600"/>
              </a:spcAft>
            </a:pP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ru-RU" sz="32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Нурулин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Юрий </a:t>
            </a:r>
            <a:r>
              <a:rPr lang="ru-RU" sz="32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Рифкатович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</a:p>
          <a:p>
            <a:pPr algn="l">
              <a:spcAft>
                <a:spcPts val="600"/>
              </a:spcAft>
            </a:pP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д.т.н., </a:t>
            </a:r>
            <a:r>
              <a:rPr lang="ru-RU" sz="32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с.н.с</a:t>
            </a: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., профессор Высшей школы производственного </a:t>
            </a:r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менеджмента</a:t>
            </a:r>
            <a:endParaRPr lang="en-US" sz="32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  <a:hlinkClick r:id="rId6"/>
              </a:rPr>
              <a:t>nurulin_yur@spbstu.ru</a:t>
            </a:r>
            <a:r>
              <a:rPr lang="ru-RU" sz="3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n-US" sz="3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ru-RU" sz="3000" b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en-US" sz="3000" b="1" dirty="0"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s://xn--80afpics.xn--p1ai/local/templates/main/images/30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759" y="5877499"/>
            <a:ext cx="8572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00750" y="5932029"/>
            <a:ext cx="190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24 апреля 2024</a:t>
            </a:r>
          </a:p>
        </p:txBody>
      </p:sp>
    </p:spTree>
    <p:extLst>
      <p:ext uri="{BB962C8B-B14F-4D97-AF65-F5344CB8AC3E}">
        <p14:creationId xmlns:p14="http://schemas.microsoft.com/office/powerpoint/2010/main" val="2781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657133" y="5738367"/>
            <a:ext cx="10832000" cy="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endParaRPr sz="1467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7" name="Google Shape;117;p27"/>
          <p:cNvSpPr txBox="1">
            <a:spLocks noGrp="1"/>
          </p:cNvSpPr>
          <p:nvPr>
            <p:ph type="title" idx="4294967295"/>
          </p:nvPr>
        </p:nvSpPr>
        <p:spPr>
          <a:xfrm>
            <a:off x="1913053" y="128859"/>
            <a:ext cx="8521267" cy="774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>
              <a:lnSpc>
                <a:spcPct val="100000"/>
              </a:lnSpc>
              <a:buSzPts val="1100"/>
            </a:pPr>
            <a:r>
              <a:rPr lang="ru-RU" sz="3200" b="1" dirty="0">
                <a:latin typeface="Bebas Neue Bold" panose="020B0606020202050201" charset="-52"/>
                <a:ea typeface="Bebas Neue"/>
                <a:cs typeface="Bebas Neue"/>
                <a:sym typeface="Bebas Neue"/>
              </a:rPr>
              <a:t>САНКТ-ПЕТЕРБУРГСКИЙ ПОЛИТЕХНИЧЕСКИЙ </a:t>
            </a:r>
            <a:r>
              <a:rPr lang="ru-RU" sz="3200" b="1" dirty="0" smtClean="0">
                <a:latin typeface="Bebas Neue Bold" panose="020B0606020202050201" charset="-52"/>
                <a:ea typeface="Bebas Neue"/>
                <a:cs typeface="Bebas Neue"/>
                <a:sym typeface="Bebas Neue"/>
              </a:rPr>
              <a:t>УНИВЕРСИТЕТ ПЕТРА </a:t>
            </a:r>
            <a:r>
              <a:rPr lang="ru-RU" sz="3200" b="1" dirty="0">
                <a:latin typeface="Bebas Neue Bold" panose="020B0606020202050201" charset="-52"/>
                <a:ea typeface="Bebas Neue"/>
                <a:cs typeface="Bebas Neue"/>
                <a:sym typeface="Bebas Neue"/>
              </a:rPr>
              <a:t>ВЕЛИКОГО</a:t>
            </a:r>
            <a:endParaRPr sz="3200" b="1" dirty="0">
              <a:latin typeface="Bebas Neue" panose="020B0604020202020204" charset="0"/>
              <a:ea typeface="Bebas Neue"/>
              <a:cs typeface="Bebas Neue"/>
              <a:sym typeface="Bebas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6636"/>
            <a:ext cx="12192000" cy="2788907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821613" y="1670915"/>
            <a:ext cx="9139485" cy="17002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ts val="1100"/>
              <a:buNone/>
            </a:pPr>
            <a:r>
              <a:rPr lang="ru-RU" altLang="ru-RU" sz="2000" dirty="0">
                <a:solidFill>
                  <a:srgbClr val="3A8A66"/>
                </a:solidFill>
                <a:latin typeface="PT Sans" panose="020B0604020202020204" charset="-52"/>
              </a:rPr>
              <a:t>● </a:t>
            </a:r>
            <a:r>
              <a:rPr lang="ru-RU" sz="1867" dirty="0" smtClean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ТОП-3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 вузов РФ по версии </a:t>
            </a:r>
            <a:r>
              <a:rPr lang="ru-RU" sz="1867" dirty="0" err="1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Times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 </a:t>
            </a:r>
            <a:r>
              <a:rPr lang="ru-RU" sz="1867" dirty="0" err="1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Higher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 </a:t>
            </a:r>
            <a:r>
              <a:rPr lang="ru-RU" sz="1867" dirty="0" err="1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Education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 и </a:t>
            </a:r>
            <a:r>
              <a:rPr lang="ru-RU" sz="1867" dirty="0" err="1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The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 </a:t>
            </a:r>
            <a:r>
              <a:rPr lang="ru-RU" sz="1867" dirty="0" err="1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SCImago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 </a:t>
            </a:r>
            <a:r>
              <a:rPr lang="ru-RU" sz="1867" dirty="0" err="1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Institutions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 </a:t>
            </a:r>
            <a:r>
              <a:rPr lang="ru-RU" sz="1867" dirty="0" err="1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Ranking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/>
            </a:r>
            <a:b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</a:br>
            <a:r>
              <a:rPr lang="ru-RU" altLang="ru-RU" sz="2000" dirty="0">
                <a:solidFill>
                  <a:srgbClr val="3A8A66"/>
                </a:solidFill>
                <a:latin typeface="PT Sans" panose="020B0604020202020204" charset="-52"/>
              </a:rPr>
              <a:t>● </a:t>
            </a:r>
            <a:r>
              <a:rPr lang="ru-RU" sz="1867" dirty="0" smtClean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Первый 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в РФ и 37 в мире по рейтингу целей устойчивого развития ООН</a:t>
            </a:r>
            <a:b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</a:br>
            <a:r>
              <a:rPr lang="ru-RU" altLang="ru-RU" sz="2000" dirty="0">
                <a:solidFill>
                  <a:srgbClr val="3A8A66"/>
                </a:solidFill>
                <a:latin typeface="PT Sans" panose="020B0604020202020204" charset="-52"/>
              </a:rPr>
              <a:t>● </a:t>
            </a:r>
            <a:r>
              <a:rPr lang="ru-RU" sz="1867" dirty="0" smtClean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Входит в программу 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национального академического лидерства «Приоритет 2030»</a:t>
            </a:r>
            <a:b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</a:br>
            <a:r>
              <a:rPr lang="ru-RU" altLang="ru-RU" sz="2000" dirty="0">
                <a:solidFill>
                  <a:srgbClr val="3A8A66"/>
                </a:solidFill>
                <a:latin typeface="PT Sans" panose="020B0604020202020204" charset="-52"/>
              </a:rPr>
              <a:t>● </a:t>
            </a:r>
            <a:r>
              <a:rPr lang="ru-RU" sz="1867" dirty="0" smtClean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12 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институтов</a:t>
            </a:r>
            <a:b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</a:br>
            <a:r>
              <a:rPr lang="ru-RU" altLang="ru-RU" sz="2000" dirty="0">
                <a:solidFill>
                  <a:srgbClr val="3A8A66"/>
                </a:solidFill>
                <a:latin typeface="PT Sans" panose="020B0604020202020204" charset="-52"/>
              </a:rPr>
              <a:t>● </a:t>
            </a:r>
            <a:r>
              <a:rPr lang="ru-RU" sz="1867" dirty="0" smtClean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более 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30 000 студентов и более 5000 выпускников ежегодно</a:t>
            </a:r>
            <a:b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</a:br>
            <a:r>
              <a:rPr lang="ru-RU" altLang="ru-RU" sz="2000" dirty="0">
                <a:solidFill>
                  <a:srgbClr val="3A8A66"/>
                </a:solidFill>
                <a:latin typeface="PT Sans" panose="020B0604020202020204" charset="-52"/>
              </a:rPr>
              <a:t>● </a:t>
            </a:r>
            <a:r>
              <a:rPr lang="ru-RU" sz="1867" dirty="0" smtClean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Входит 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в ТОП-250 в предметном рейтинге THE «</a:t>
            </a:r>
            <a:r>
              <a:rPr lang="ru-RU" sz="1867" dirty="0" err="1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Business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 </a:t>
            </a:r>
            <a:r>
              <a:rPr lang="ru-RU" sz="1867" dirty="0" err="1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and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 </a:t>
            </a:r>
            <a:r>
              <a:rPr lang="ru-RU" sz="1867" dirty="0" err="1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Economics</a:t>
            </a:r>
            <a:r>
              <a:rPr lang="ru-RU" sz="1867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>»</a:t>
            </a:r>
            <a:r>
              <a:rPr lang="ru-RU" sz="1400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  <a:t/>
            </a:r>
            <a:br>
              <a:rPr lang="ru-RU" sz="1400" dirty="0">
                <a:latin typeface="Arial Narrow" panose="020B0606020202030204" pitchFamily="34" charset="0"/>
                <a:ea typeface="Bebas Neue"/>
                <a:cs typeface="Bebas Neue"/>
                <a:sym typeface="Bebas Neue"/>
              </a:rPr>
            </a:br>
            <a:endParaRPr lang="ru-RU" sz="1400" dirty="0">
              <a:latin typeface="Arial Narrow" panose="020B0606020202030204" pitchFamily="34" charset="0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9805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74C285-EFE2-452C-823B-41BCE2B31C16}"/>
              </a:ext>
            </a:extLst>
          </p:cNvPr>
          <p:cNvSpPr/>
          <p:nvPr/>
        </p:nvSpPr>
        <p:spPr>
          <a:xfrm>
            <a:off x="251886" y="999942"/>
            <a:ext cx="1189747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034">
              <a:lnSpc>
                <a:spcPct val="120000"/>
              </a:lnSpc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ИНСТИТУТЫ ПОЛИТЕХА</a:t>
            </a:r>
            <a:endParaRPr lang="ru-RU" sz="2600" b="1" dirty="0">
              <a:solidFill>
                <a:srgbClr val="248C7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C2773A-67C5-4B2D-AB22-DCF187D3F4DF}"/>
              </a:ext>
            </a:extLst>
          </p:cNvPr>
          <p:cNvSpPr/>
          <p:nvPr/>
        </p:nvSpPr>
        <p:spPr>
          <a:xfrm>
            <a:off x="123390" y="1595022"/>
            <a:ext cx="77312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20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 ИНСТИТУТОВ: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Физико-механический институт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Институт биомедицинских систем и биотехнологий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Институт машиностроения, материалов и транспорта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Институт электроники и телекоммуникаций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Институт промышленного менеджмента, экономики и торговли 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Институт кибербезопасности и защиты информации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Институт передовых производственных технологий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Институт энергетики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Инженерно-строительный институт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Институт компьютерных наук и технологий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Институт физической культуры, спорта и туризма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Гуманитарный институт</a:t>
            </a:r>
          </a:p>
          <a:p>
            <a:pPr lvl="0">
              <a:lnSpc>
                <a:spcPct val="120000"/>
              </a:lnSpc>
            </a:pPr>
            <a:endParaRPr lang="ru-RU" sz="2000" dirty="0">
              <a:solidFill>
                <a:srgbClr val="55555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6" y="116420"/>
            <a:ext cx="4864100" cy="5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74C285-EFE2-452C-823B-41BCE2B31C16}"/>
              </a:ext>
            </a:extLst>
          </p:cNvPr>
          <p:cNvSpPr/>
          <p:nvPr/>
        </p:nvSpPr>
        <p:spPr>
          <a:xfrm>
            <a:off x="6914601" y="800573"/>
            <a:ext cx="3909148" cy="105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034">
              <a:lnSpc>
                <a:spcPct val="12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ИНСТИТУТ ПРОМЫШЛЕННОГО МЕНЕДЖМЕНТА, ЭКОНОМИКИ И ТОРГОВЛИ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ИПМЭиТ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C2773A-67C5-4B2D-AB22-DCF187D3F4DF}"/>
              </a:ext>
            </a:extLst>
          </p:cNvPr>
          <p:cNvSpPr/>
          <p:nvPr/>
        </p:nvSpPr>
        <p:spPr>
          <a:xfrm>
            <a:off x="6914601" y="2121063"/>
            <a:ext cx="4797939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20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СТРУКТУРА: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Высшая школа производственного менеджмента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Высшая инженерно-экономическая школа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Высшая школа сервиса и торговли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Высшая школа административного управления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Высшая школа бизнес-инжиниринга</a:t>
            </a:r>
          </a:p>
          <a:p>
            <a:pPr marL="34289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Кафедра экономической теории</a:t>
            </a:r>
          </a:p>
          <a:p>
            <a:pPr lvl="0">
              <a:lnSpc>
                <a:spcPct val="120000"/>
              </a:lnSpc>
            </a:pPr>
            <a:endParaRPr lang="ru-RU" sz="2000" dirty="0">
              <a:solidFill>
                <a:srgbClr val="555555"/>
              </a:solidFill>
              <a:latin typeface="Arial Narrow" panose="020B0606020202030204" pitchFamily="34" charset="0"/>
            </a:endParaRPr>
          </a:p>
          <a:p>
            <a:pPr marL="285744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55555"/>
                </a:solidFill>
                <a:latin typeface="Arial Narrow" panose="020B0606020202030204" pitchFamily="34" charset="0"/>
              </a:rPr>
              <a:t>Научно-исследовательские и учебные лаборатории</a:t>
            </a:r>
          </a:p>
          <a:p>
            <a:pPr marL="285744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55555"/>
                </a:solidFill>
                <a:latin typeface="Arial Narrow" panose="020B0606020202030204" pitchFamily="34" charset="0"/>
              </a:rPr>
              <a:t>Международный проектный офис</a:t>
            </a:r>
          </a:p>
          <a:p>
            <a:pPr marL="285744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55555"/>
                </a:solidFill>
                <a:latin typeface="Arial Narrow" panose="020B0606020202030204" pitchFamily="34" charset="0"/>
              </a:rPr>
              <a:t>Центр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0258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F2C6877-A94E-4BFE-B5C1-A6C01BFAC3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89965" y="531988"/>
            <a:ext cx="7579784" cy="34713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733" b="1" dirty="0">
                <a:latin typeface="Bebas Neue Bold" panose="020B0606020202050201" pitchFamily="34" charset="0"/>
                <a:cs typeface="Rubik SemiBold" pitchFamily="2" charset="-79"/>
              </a:rPr>
              <a:t>Общая информация о </a:t>
            </a:r>
            <a:r>
              <a:rPr lang="ru-RU" sz="3733" b="1" dirty="0" smtClean="0">
                <a:latin typeface="Bebas Neue Bold" panose="020B0606020202050201" pitchFamily="34" charset="0"/>
                <a:cs typeface="Rubik SemiBold" pitchFamily="2" charset="-79"/>
              </a:rPr>
              <a:t>Высшей </a:t>
            </a:r>
            <a:r>
              <a:rPr lang="ru-RU" sz="3733" b="1" dirty="0">
                <a:latin typeface="Bebas Neue Bold" panose="020B0606020202050201" pitchFamily="34" charset="0"/>
                <a:cs typeface="Rubik SemiBold" pitchFamily="2" charset="-79"/>
              </a:rPr>
              <a:t>школе производственного менеджмента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CF50055-7020-AC3C-13BB-A9FD12A3368C}"/>
              </a:ext>
            </a:extLst>
          </p:cNvPr>
          <p:cNvCxnSpPr/>
          <p:nvPr/>
        </p:nvCxnSpPr>
        <p:spPr>
          <a:xfrm>
            <a:off x="998100" y="1753052"/>
            <a:ext cx="6736248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5B2394E-0CDA-150C-6952-F1324E72581A}"/>
              </a:ext>
            </a:extLst>
          </p:cNvPr>
          <p:cNvCxnSpPr>
            <a:cxnSpLocks/>
          </p:cNvCxnSpPr>
          <p:nvPr/>
        </p:nvCxnSpPr>
        <p:spPr>
          <a:xfrm>
            <a:off x="998100" y="2247424"/>
            <a:ext cx="674743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86914" y="1795054"/>
            <a:ext cx="4892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T Sans" panose="020B0604020202020204" charset="-52"/>
              </a:rPr>
              <a:t>Штат профессорско-преподавательского состава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8100" y="2286571"/>
            <a:ext cx="4091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T Sans" panose="020B0604020202020204" charset="-52"/>
              </a:rPr>
              <a:t>Совместителей представителей бизнеса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5B2394E-0CDA-150C-6952-F1324E72581A}"/>
              </a:ext>
            </a:extLst>
          </p:cNvPr>
          <p:cNvCxnSpPr>
            <a:cxnSpLocks/>
          </p:cNvCxnSpPr>
          <p:nvPr/>
        </p:nvCxnSpPr>
        <p:spPr>
          <a:xfrm>
            <a:off x="998100" y="2696940"/>
            <a:ext cx="674743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8101" y="2713284"/>
            <a:ext cx="3077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T Sans" panose="020B0604020202020204" charset="-52"/>
              </a:rPr>
              <a:t>Иностранных преподавателей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5B2394E-0CDA-150C-6952-F1324E72581A}"/>
              </a:ext>
            </a:extLst>
          </p:cNvPr>
          <p:cNvCxnSpPr>
            <a:cxnSpLocks/>
          </p:cNvCxnSpPr>
          <p:nvPr/>
        </p:nvCxnSpPr>
        <p:spPr>
          <a:xfrm>
            <a:off x="986913" y="3123653"/>
            <a:ext cx="674743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8751" y="1792667"/>
            <a:ext cx="862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38816F"/>
                </a:solidFill>
                <a:latin typeface="PT Sans" panose="020B0604020202020204" charset="-52"/>
              </a:rPr>
              <a:t>81 чел.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8751" y="2286571"/>
            <a:ext cx="862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38816F"/>
                </a:solidFill>
                <a:latin typeface="PT Sans" panose="020B0604020202020204" charset="-52"/>
              </a:rPr>
              <a:t>17 чел.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8751" y="2737979"/>
            <a:ext cx="748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38816F"/>
                </a:solidFill>
                <a:latin typeface="PT Sans" panose="020B0604020202020204" charset="-52"/>
              </a:rPr>
              <a:t>4 чел.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8100" y="3162800"/>
            <a:ext cx="3582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T Sans" panose="020B0604020202020204" charset="-52"/>
              </a:rPr>
              <a:t>Учебно-вспомогательный персонал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5B2394E-0CDA-150C-6952-F1324E72581A}"/>
              </a:ext>
            </a:extLst>
          </p:cNvPr>
          <p:cNvCxnSpPr>
            <a:cxnSpLocks/>
          </p:cNvCxnSpPr>
          <p:nvPr/>
        </p:nvCxnSpPr>
        <p:spPr>
          <a:xfrm>
            <a:off x="986913" y="3573169"/>
            <a:ext cx="674743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8751" y="3187495"/>
            <a:ext cx="862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38816F"/>
                </a:solidFill>
                <a:latin typeface="PT Sans" panose="020B0604020202020204" charset="-52"/>
              </a:rPr>
              <a:t>14 чел.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6913" y="3631515"/>
            <a:ext cx="3475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T Sans" panose="020B0604020202020204" charset="-52"/>
              </a:rPr>
              <a:t>Инженерно-технический персонал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5B2394E-0CDA-150C-6952-F1324E72581A}"/>
              </a:ext>
            </a:extLst>
          </p:cNvPr>
          <p:cNvCxnSpPr>
            <a:cxnSpLocks/>
          </p:cNvCxnSpPr>
          <p:nvPr/>
        </p:nvCxnSpPr>
        <p:spPr>
          <a:xfrm>
            <a:off x="975727" y="4041884"/>
            <a:ext cx="674743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8751" y="3643043"/>
            <a:ext cx="748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38816F"/>
                </a:solidFill>
                <a:latin typeface="PT Sans" panose="020B0604020202020204" charset="-52"/>
              </a:rPr>
              <a:t>1 чел.</a:t>
            </a: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2C7F4E57-C241-4B46-B87E-7CEF86C3D5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6914" y="4655229"/>
          <a:ext cx="6725061" cy="165051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93737">
                  <a:extLst>
                    <a:ext uri="{9D8B030D-6E8A-4147-A177-3AD203B41FA5}">
                      <a16:colId xmlns:a16="http://schemas.microsoft.com/office/drawing/2014/main" val="2134632002"/>
                    </a:ext>
                  </a:extLst>
                </a:gridCol>
                <a:gridCol w="968793">
                  <a:extLst>
                    <a:ext uri="{9D8B030D-6E8A-4147-A177-3AD203B41FA5}">
                      <a16:colId xmlns:a16="http://schemas.microsoft.com/office/drawing/2014/main" val="1271864555"/>
                    </a:ext>
                  </a:extLst>
                </a:gridCol>
                <a:gridCol w="2307948">
                  <a:extLst>
                    <a:ext uri="{9D8B030D-6E8A-4147-A177-3AD203B41FA5}">
                      <a16:colId xmlns:a16="http://schemas.microsoft.com/office/drawing/2014/main" val="3117634293"/>
                    </a:ext>
                  </a:extLst>
                </a:gridCol>
                <a:gridCol w="1054583">
                  <a:extLst>
                    <a:ext uri="{9D8B030D-6E8A-4147-A177-3AD203B41FA5}">
                      <a16:colId xmlns:a16="http://schemas.microsoft.com/office/drawing/2014/main" val="131788128"/>
                    </a:ext>
                  </a:extLst>
                </a:gridCol>
              </a:tblGrid>
              <a:tr h="366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 </a:t>
                      </a:r>
                      <a:r>
                        <a:rPr lang="ru-RU" sz="1600" u="none" strike="noStrike" cap="none" dirty="0" err="1" smtClean="0">
                          <a:latin typeface="PT Sans" panose="020B0503020203020204" pitchFamily="34" charset="-52"/>
                          <a:sym typeface="Arial"/>
                        </a:rPr>
                        <a:t>Бакалавриат</a:t>
                      </a:r>
                      <a:endParaRPr lang="ru-RU" sz="1600" b="0" i="0" u="none" strike="noStrike" cap="none" dirty="0">
                        <a:solidFill>
                          <a:schemeClr val="bg1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cap="none" dirty="0">
                          <a:latin typeface="PT Sans" panose="020B0503020203020204" pitchFamily="34" charset="-52"/>
                          <a:sym typeface="Arial"/>
                        </a:rPr>
                        <a:t>1 </a:t>
                      </a:r>
                      <a:r>
                        <a:rPr lang="ru-RU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319</a:t>
                      </a:r>
                      <a:endParaRPr lang="ru-RU" sz="1600" b="0" i="0" u="none" strike="noStrike" cap="none" dirty="0">
                        <a:solidFill>
                          <a:schemeClr val="bg1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 </a:t>
                      </a:r>
                      <a:r>
                        <a:rPr lang="ru-RU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Магистратура</a:t>
                      </a:r>
                      <a:endParaRPr lang="ru-RU" sz="1600" b="0" i="0" u="none" strike="noStrike" cap="none" dirty="0">
                        <a:solidFill>
                          <a:schemeClr val="bg1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495</a:t>
                      </a:r>
                      <a:endParaRPr lang="ru-RU" sz="1600" b="0" i="0" u="none" strike="noStrike" cap="none" dirty="0">
                        <a:solidFill>
                          <a:schemeClr val="bg1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0642611"/>
                  </a:ext>
                </a:extLst>
              </a:tr>
              <a:tr h="337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 </a:t>
                      </a:r>
                      <a:r>
                        <a:rPr lang="ru-RU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очная </a:t>
                      </a:r>
                      <a:endParaRPr lang="ru-RU" sz="1600" b="0" i="0" u="none" strike="noStrike" cap="none" dirty="0">
                        <a:solidFill>
                          <a:schemeClr val="dk2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cap="none" dirty="0" smtClean="0">
                          <a:solidFill>
                            <a:srgbClr val="38816F"/>
                          </a:solidFill>
                          <a:latin typeface="PT Sans" panose="020B0503020203020204" pitchFamily="34" charset="-52"/>
                          <a:sym typeface="Arial"/>
                        </a:rPr>
                        <a:t>1 021</a:t>
                      </a:r>
                      <a:endParaRPr lang="ru-RU" sz="1600" b="0" i="0" u="none" strike="noStrike" cap="none" dirty="0">
                        <a:solidFill>
                          <a:srgbClr val="38816F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 </a:t>
                      </a:r>
                      <a:r>
                        <a:rPr lang="ru-RU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очная </a:t>
                      </a:r>
                      <a:endParaRPr lang="ru-RU" sz="1600" b="0" i="0" u="none" strike="noStrike" cap="none" dirty="0">
                        <a:solidFill>
                          <a:schemeClr val="dk2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cap="none" dirty="0" smtClean="0">
                          <a:solidFill>
                            <a:srgbClr val="38816F"/>
                          </a:solidFill>
                          <a:latin typeface="PT Sans" panose="020B0503020203020204" pitchFamily="34" charset="-52"/>
                          <a:sym typeface="Arial"/>
                        </a:rPr>
                        <a:t>269</a:t>
                      </a:r>
                      <a:endParaRPr lang="ru-RU" sz="1600" b="0" i="0" u="none" strike="noStrike" cap="none" dirty="0">
                        <a:solidFill>
                          <a:srgbClr val="38816F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9106081"/>
                  </a:ext>
                </a:extLst>
              </a:tr>
              <a:tr h="61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 </a:t>
                      </a:r>
                      <a:r>
                        <a:rPr lang="ru-RU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очно-заочная</a:t>
                      </a:r>
                      <a:endParaRPr lang="ru-RU" sz="1600" b="0" i="0" u="none" strike="noStrike" cap="none" dirty="0">
                        <a:solidFill>
                          <a:schemeClr val="dk2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cap="none" dirty="0" smtClean="0">
                          <a:solidFill>
                            <a:srgbClr val="38816F"/>
                          </a:solidFill>
                          <a:latin typeface="PT Sans" panose="020B0503020203020204" pitchFamily="34" charset="-52"/>
                          <a:sym typeface="Arial"/>
                        </a:rPr>
                        <a:t>175</a:t>
                      </a:r>
                      <a:endParaRPr lang="ru-RU" sz="1600" b="0" i="0" u="none" strike="noStrike" cap="none" dirty="0">
                        <a:solidFill>
                          <a:srgbClr val="38816F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 </a:t>
                      </a:r>
                      <a:r>
                        <a:rPr lang="ru-RU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очно-заочная</a:t>
                      </a:r>
                      <a:endParaRPr lang="ru-RU" sz="1600" b="0" i="0" u="none" strike="noStrike" cap="none" dirty="0">
                        <a:solidFill>
                          <a:schemeClr val="dk2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cap="none" dirty="0" smtClean="0">
                          <a:solidFill>
                            <a:srgbClr val="38816F"/>
                          </a:solidFill>
                          <a:latin typeface="PT Sans" panose="020B0503020203020204" pitchFamily="34" charset="-52"/>
                          <a:sym typeface="Arial"/>
                        </a:rPr>
                        <a:t>67</a:t>
                      </a:r>
                      <a:endParaRPr lang="ru-RU" sz="1600" b="0" i="0" u="none" strike="noStrike" cap="none" dirty="0">
                        <a:solidFill>
                          <a:srgbClr val="38816F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4341958"/>
                  </a:ext>
                </a:extLst>
              </a:tr>
              <a:tr h="337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 </a:t>
                      </a:r>
                      <a:r>
                        <a:rPr lang="ru-RU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заочная</a:t>
                      </a:r>
                      <a:endParaRPr lang="ru-RU" sz="1600" b="0" i="0" u="none" strike="noStrike" cap="none" dirty="0">
                        <a:solidFill>
                          <a:schemeClr val="dk2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cap="none" dirty="0" smtClean="0">
                          <a:solidFill>
                            <a:srgbClr val="38816F"/>
                          </a:solidFill>
                          <a:latin typeface="PT Sans" panose="020B0503020203020204" pitchFamily="34" charset="-52"/>
                          <a:sym typeface="Arial"/>
                        </a:rPr>
                        <a:t>123</a:t>
                      </a:r>
                      <a:endParaRPr lang="ru-RU" sz="1600" b="0" i="0" u="none" strike="noStrike" cap="none" dirty="0">
                        <a:solidFill>
                          <a:srgbClr val="38816F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 </a:t>
                      </a:r>
                      <a:r>
                        <a:rPr lang="ru-RU" sz="1600" u="none" strike="noStrike" cap="none" dirty="0" smtClean="0">
                          <a:latin typeface="PT Sans" panose="020B0503020203020204" pitchFamily="34" charset="-52"/>
                          <a:sym typeface="Arial"/>
                        </a:rPr>
                        <a:t>заочная</a:t>
                      </a:r>
                      <a:endParaRPr lang="ru-RU" sz="1600" b="0" i="0" u="none" strike="noStrike" cap="none" dirty="0">
                        <a:solidFill>
                          <a:schemeClr val="dk2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cap="none" dirty="0" smtClean="0">
                          <a:solidFill>
                            <a:srgbClr val="38816F"/>
                          </a:solidFill>
                          <a:latin typeface="PT Sans" panose="020B0503020203020204" pitchFamily="34" charset="-52"/>
                          <a:sym typeface="Arial"/>
                        </a:rPr>
                        <a:t>159</a:t>
                      </a:r>
                      <a:endParaRPr lang="ru-RU" sz="1600" b="0" i="0" u="none" strike="noStrike" cap="none" dirty="0">
                        <a:solidFill>
                          <a:srgbClr val="38816F"/>
                        </a:solidFill>
                        <a:latin typeface="PT Sans" panose="020B0503020203020204" pitchFamily="34" charset="-52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322717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75727" y="4117026"/>
            <a:ext cx="596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PT Sans" panose="020B0604020202020204" charset="-52"/>
              </a:rPr>
              <a:t>Контингент по уровню образования и формам обучения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5B2394E-0CDA-150C-6952-F1324E72581A}"/>
              </a:ext>
            </a:extLst>
          </p:cNvPr>
          <p:cNvCxnSpPr>
            <a:cxnSpLocks/>
          </p:cNvCxnSpPr>
          <p:nvPr/>
        </p:nvCxnSpPr>
        <p:spPr>
          <a:xfrm>
            <a:off x="964540" y="4527395"/>
            <a:ext cx="674743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un9-56.userapi.com/impg/DXFD5K3ZqUeOsBFM1CvsDSQ8V1fzU_EzyeZqMQ/Gkp3IvEHB70.jpg?size=2560x1706&amp;quality=95&amp;sign=5b01ac60bef0bf60498b3ff12952514d&amp;type=albu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511" y="3897750"/>
            <a:ext cx="3149063" cy="209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E761C610-1955-4D5F-BBBF-ED9F81AD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511" y="1758095"/>
            <a:ext cx="3149063" cy="20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1234422-B45E-42DC-A164-87D2F7088DAA}" type="slidenum">
              <a:rPr lang="ru-RU" smtClean="0"/>
              <a:t>4</a:t>
            </a:fld>
            <a:r>
              <a:rPr lang="en-US" dirty="0" smtClean="0"/>
              <a:t>4444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9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-2" y="2192805"/>
            <a:ext cx="5955663" cy="46651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25830" y="2192805"/>
            <a:ext cx="6166169" cy="46651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48661" y="1618054"/>
            <a:ext cx="1041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PT Sans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ВШПМ осуществляет подготовку кадров по трем уровням высшего образования</a:t>
            </a:r>
            <a:endParaRPr lang="ru-RU" sz="2400" dirty="0">
              <a:latin typeface="PT Sans" panose="020B0604020202020204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6181" y="2395394"/>
            <a:ext cx="3739831" cy="982133"/>
          </a:xfrm>
          <a:prstGeom prst="roundRect">
            <a:avLst/>
          </a:prstGeom>
          <a:solidFill>
            <a:srgbClr val="38816F"/>
          </a:solidFill>
          <a:ln>
            <a:solidFill>
              <a:srgbClr val="388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b="1" dirty="0"/>
              <a:t>Бакалавриат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70728" y="2395394"/>
            <a:ext cx="3687809" cy="982133"/>
          </a:xfrm>
          <a:prstGeom prst="roundRect">
            <a:avLst/>
          </a:prstGeom>
          <a:solidFill>
            <a:srgbClr val="38816F"/>
          </a:solidFill>
          <a:ln>
            <a:solidFill>
              <a:srgbClr val="388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b="1" dirty="0"/>
              <a:t>Магистратура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83252" y="2395394"/>
            <a:ext cx="3777355" cy="982133"/>
          </a:xfrm>
          <a:prstGeom prst="roundRect">
            <a:avLst/>
          </a:prstGeom>
          <a:solidFill>
            <a:srgbClr val="38816F"/>
          </a:solidFill>
          <a:ln>
            <a:solidFill>
              <a:srgbClr val="388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b="1" dirty="0"/>
              <a:t>Аспирантура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201" y="3391560"/>
            <a:ext cx="1862667" cy="5249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PT Sans" panose="020B0503020203020204" pitchFamily="34" charset="-52"/>
              </a:rPr>
              <a:t>2 года по направлению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20868" y="3391560"/>
            <a:ext cx="1862667" cy="5249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PT Sans" panose="020B0503020203020204" pitchFamily="34" charset="-52"/>
              </a:rPr>
              <a:t>2 года по профилям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71270" y="3393240"/>
            <a:ext cx="3687265" cy="5249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PT Sans" panose="020B0503020203020204" pitchFamily="34" charset="-52"/>
              </a:rPr>
              <a:t>2 года специализации по образовательным программам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21681" y="362400"/>
            <a:ext cx="6561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PT Sans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Портфель образовательных программ по направлению «Менеджмент»</a:t>
            </a:r>
            <a:endParaRPr lang="ru-RU" sz="2400" b="1" dirty="0">
              <a:latin typeface="PT Sans" panose="020B0604020202020204" charset="-52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CF50055-7020-AC3C-13BB-A9FD12A3368C}"/>
              </a:ext>
            </a:extLst>
          </p:cNvPr>
          <p:cNvCxnSpPr/>
          <p:nvPr/>
        </p:nvCxnSpPr>
        <p:spPr>
          <a:xfrm>
            <a:off x="394603" y="5086663"/>
            <a:ext cx="404193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5B2394E-0CDA-150C-6952-F1324E72581A}"/>
              </a:ext>
            </a:extLst>
          </p:cNvPr>
          <p:cNvCxnSpPr>
            <a:cxnSpLocks/>
          </p:cNvCxnSpPr>
          <p:nvPr/>
        </p:nvCxnSpPr>
        <p:spPr>
          <a:xfrm>
            <a:off x="394603" y="5581035"/>
            <a:ext cx="404193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3416" y="5128664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T Sans" panose="020B0604020202020204" charset="-52"/>
              </a:rPr>
              <a:t>Бакалавриат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603" y="5620182"/>
            <a:ext cx="1508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T Sans" panose="020B0604020202020204" charset="-52"/>
              </a:rPr>
              <a:t>Магистратура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5B2394E-0CDA-150C-6952-F1324E72581A}"/>
              </a:ext>
            </a:extLst>
          </p:cNvPr>
          <p:cNvCxnSpPr>
            <a:cxnSpLocks/>
          </p:cNvCxnSpPr>
          <p:nvPr/>
        </p:nvCxnSpPr>
        <p:spPr>
          <a:xfrm>
            <a:off x="394603" y="6030551"/>
            <a:ext cx="404193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4603" y="604689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T Sans" panose="020B0604020202020204" charset="-52"/>
              </a:rPr>
              <a:t>Аспирантура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5B2394E-0CDA-150C-6952-F1324E72581A}"/>
              </a:ext>
            </a:extLst>
          </p:cNvPr>
          <p:cNvCxnSpPr>
            <a:cxnSpLocks/>
          </p:cNvCxnSpPr>
          <p:nvPr/>
        </p:nvCxnSpPr>
        <p:spPr>
          <a:xfrm>
            <a:off x="383416" y="6457264"/>
            <a:ext cx="405311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39963" y="5166139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38816F"/>
                </a:solidFill>
                <a:latin typeface="PT Sans" panose="020B0604020202020204" charset="-52"/>
              </a:rPr>
              <a:t>10 профилей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39963" y="5668316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38816F"/>
                </a:solidFill>
                <a:latin typeface="PT Sans" panose="020B0604020202020204" charset="-52"/>
              </a:rPr>
              <a:t>10 программ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39963" y="6086262"/>
            <a:ext cx="2678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38816F"/>
                </a:solidFill>
                <a:latin typeface="PT Sans" panose="020B0604020202020204" charset="-52"/>
              </a:rPr>
              <a:t>1 научная специальность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892120" y="4217682"/>
            <a:ext cx="6791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PT Sans" panose="020B0503020203020204" pitchFamily="34" charset="-52"/>
              </a:rPr>
              <a:t>При реализации основных образовательных программ по направлению «Менеджмент» в ВШПМ присутствует кластерное деление:</a:t>
            </a:r>
            <a:endParaRPr lang="en-US" sz="1600" dirty="0">
              <a:latin typeface="PT Sans" panose="020B0503020203020204" pitchFamily="34" charset="-52"/>
            </a:endParaRPr>
          </a:p>
          <a:p>
            <a:pPr algn="just"/>
            <a:endParaRPr lang="ru-RU" sz="1600" dirty="0">
              <a:latin typeface="PT Sans" panose="020B0503020203020204" pitchFamily="34" charset="-52"/>
            </a:endParaRPr>
          </a:p>
          <a:p>
            <a:pPr marL="228594" indent="-228594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PT Sans" panose="020B0503020203020204" pitchFamily="34" charset="-52"/>
              </a:rPr>
              <a:t>Кластер «Функциональный менеджмент</a:t>
            </a:r>
            <a:r>
              <a:rPr lang="ru-RU" sz="1600" dirty="0" smtClean="0">
                <a:latin typeface="PT Sans" panose="020B0503020203020204" pitchFamily="34" charset="-52"/>
              </a:rPr>
              <a:t>»</a:t>
            </a:r>
            <a:endParaRPr lang="ru-RU" sz="1600" dirty="0">
              <a:latin typeface="PT Sans" panose="020B0503020203020204" pitchFamily="34" charset="-52"/>
            </a:endParaRPr>
          </a:p>
          <a:p>
            <a:pPr marL="228594" indent="-228594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PT Sans" panose="020B0503020203020204" pitchFamily="34" charset="-52"/>
            </a:endParaRPr>
          </a:p>
          <a:p>
            <a:pPr marL="228594" indent="-228594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PT Sans" panose="020B0503020203020204" pitchFamily="34" charset="-52"/>
              </a:rPr>
              <a:t>Кластер «Отраслевой менеджмент</a:t>
            </a:r>
            <a:r>
              <a:rPr lang="ru-RU" sz="1600" dirty="0" smtClean="0">
                <a:latin typeface="PT Sans" panose="020B0503020203020204" pitchFamily="34" charset="-52"/>
              </a:rPr>
              <a:t>»</a:t>
            </a:r>
            <a:endParaRPr lang="ru-RU" sz="1600" dirty="0">
              <a:latin typeface="PT Sans" panose="020B0503020203020204" pitchFamily="34" charset="-52"/>
            </a:endParaRPr>
          </a:p>
          <a:p>
            <a:pPr marL="228594" indent="-228594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PT Sans" panose="020B0503020203020204" pitchFamily="34" charset="-52"/>
            </a:endParaRPr>
          </a:p>
          <a:p>
            <a:pPr marL="228594" indent="-228594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PT Sans" panose="020B0503020203020204" pitchFamily="34" charset="-52"/>
              </a:rPr>
              <a:t>Международный </a:t>
            </a:r>
            <a:r>
              <a:rPr lang="ru-RU" sz="1600" dirty="0" smtClean="0">
                <a:latin typeface="PT Sans" panose="020B0503020203020204" pitchFamily="34" charset="-52"/>
              </a:rPr>
              <a:t>кластер</a:t>
            </a: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28297" y="3360754"/>
            <a:ext cx="3687265" cy="5249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PT Sans" panose="020B0503020203020204" pitchFamily="34" charset="-52"/>
              </a:rPr>
              <a:t>3 года по научной специальности</a:t>
            </a:r>
          </a:p>
        </p:txBody>
      </p: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1234422-B45E-42DC-A164-87D2F7088D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" y="3167606"/>
            <a:ext cx="3575467" cy="2013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316" y="65615"/>
            <a:ext cx="9126035" cy="674035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5C438D"/>
                </a:solidFill>
                <a:latin typeface="Arial Narrow" panose="020B0606020202030204" pitchFamily="34" charset="0"/>
              </a:rPr>
              <a:t>ВЫСШАЯ ШКОЛА ПРОИЗВОДСТВЕННОГО МЕНЕДЖМЕНТА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1544" y="899218"/>
            <a:ext cx="7217862" cy="5405787"/>
          </a:xfrm>
        </p:spPr>
        <p:txBody>
          <a:bodyPr>
            <a:noAutofit/>
          </a:bodyPr>
          <a:lstStyle/>
          <a:p>
            <a:pPr marL="152396" indent="0" algn="just">
              <a:buNone/>
            </a:pPr>
            <a:r>
              <a:rPr lang="ru-RU" sz="2000" b="1" dirty="0">
                <a:solidFill>
                  <a:srgbClr val="5C438D"/>
                </a:solidFill>
                <a:latin typeface="Arial Narrow" panose="020B0606020202030204" pitchFamily="34" charset="0"/>
              </a:rPr>
              <a:t>ВШПМ сегодня – это:</a:t>
            </a:r>
          </a:p>
          <a:p>
            <a:pPr marL="152396" indent="0" algn="just">
              <a:buNone/>
            </a:pPr>
            <a:endParaRPr lang="ru-RU" sz="2000" b="1" dirty="0">
              <a:solidFill>
                <a:srgbClr val="5C438D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Возможность получить востребованное </a:t>
            </a:r>
            <a:r>
              <a:rPr lang="ru-RU" sz="2000" dirty="0" smtClean="0">
                <a:latin typeface="Arial Narrow" panose="020B0606020202030204" pitchFamily="34" charset="0"/>
              </a:rPr>
              <a:t>ПРАКТИКО-ОРИЕНТИРОВАННОЕ образование </a:t>
            </a:r>
            <a:r>
              <a:rPr lang="ru-RU" sz="2000" dirty="0">
                <a:latin typeface="Arial Narrow" panose="020B0606020202030204" pitchFamily="34" charset="0"/>
              </a:rPr>
              <a:t>в области </a:t>
            </a:r>
            <a:r>
              <a:rPr lang="ru-RU" sz="2000" dirty="0" smtClean="0">
                <a:latin typeface="Arial Narrow" panose="020B0606020202030204" pitchFamily="34" charset="0"/>
              </a:rPr>
              <a:t>менеджмента, управления производством, международного менеджмента, логистики</a:t>
            </a:r>
            <a:r>
              <a:rPr lang="ru-RU" sz="2000" dirty="0">
                <a:latin typeface="Arial Narrow" panose="020B0606020202030204" pitchFamily="34" charset="0"/>
              </a:rPr>
              <a:t>, маркетинга, менеджмента в конкретной </a:t>
            </a:r>
            <a:r>
              <a:rPr lang="ru-RU" sz="2000" dirty="0" smtClean="0">
                <a:latin typeface="Arial Narrow" panose="020B0606020202030204" pitchFamily="34" charset="0"/>
              </a:rPr>
              <a:t>индустрии (</a:t>
            </a:r>
            <a:r>
              <a:rPr lang="ru-RU" sz="2000" dirty="0" err="1" smtClean="0">
                <a:latin typeface="Arial Narrow" panose="020B0606020202030204" pitchFamily="34" charset="0"/>
              </a:rPr>
              <a:t>нефтегаз</a:t>
            </a:r>
            <a:r>
              <a:rPr lang="ru-RU" sz="2000" dirty="0" smtClean="0">
                <a:latin typeface="Arial Narrow" panose="020B0606020202030204" pitchFamily="34" charset="0"/>
              </a:rPr>
              <a:t>, энергетика</a:t>
            </a:r>
            <a:r>
              <a:rPr lang="ru-RU" sz="2000" dirty="0">
                <a:latin typeface="Arial Narrow" panose="020B0606020202030204" pitchFamily="34" charset="0"/>
              </a:rPr>
              <a:t>, строительство, машиностроение</a:t>
            </a:r>
            <a:r>
              <a:rPr lang="ru-RU" sz="2000" dirty="0" smtClean="0">
                <a:latin typeface="Arial Narrow" panose="020B0606020202030204" pitchFamily="34" charset="0"/>
              </a:rPr>
              <a:t>).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Обучение теоретическим и практическим инструментам управления, используя передовые образовательные технологии и возможности образовательных программ.</a:t>
            </a:r>
          </a:p>
          <a:p>
            <a:pPr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Сотрудничество с </a:t>
            </a:r>
            <a:r>
              <a:rPr lang="ru-RU" sz="2000" dirty="0" smtClean="0">
                <a:latin typeface="Arial Narrow" panose="020B0606020202030204" pitchFamily="34" charset="0"/>
              </a:rPr>
              <a:t>международными </a:t>
            </a:r>
            <a:r>
              <a:rPr lang="ru-RU" sz="2000" dirty="0">
                <a:latin typeface="Arial Narrow" panose="020B0606020202030204" pitchFamily="34" charset="0"/>
              </a:rPr>
              <a:t>и российскими компаниями</a:t>
            </a:r>
          </a:p>
          <a:p>
            <a:pPr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Партнерство с ведущими университетами мира</a:t>
            </a:r>
          </a:p>
          <a:p>
            <a:pPr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Программы международного обмена для студентов</a:t>
            </a:r>
          </a:p>
          <a:p>
            <a:pPr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Проекты </a:t>
            </a:r>
            <a:r>
              <a:rPr lang="ru-RU" sz="2000" dirty="0">
                <a:latin typeface="Arial Narrow" panose="020B0606020202030204" pitchFamily="34" charset="0"/>
              </a:rPr>
              <a:t>от заказчиков, в которых могут принимать участие студенты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673" r="10377"/>
          <a:stretch/>
        </p:blipFill>
        <p:spPr>
          <a:xfrm>
            <a:off x="138022" y="752765"/>
            <a:ext cx="3299234" cy="2137323"/>
          </a:xfrm>
          <a:prstGeom prst="rect">
            <a:avLst/>
          </a:prstGeom>
        </p:spPr>
      </p:pic>
      <p:pic>
        <p:nvPicPr>
          <p:cNvPr id="9" name="Picture 4" descr="Project-management-for-sustainable-development">
            <a:extLst>
              <a:ext uri="{FF2B5EF4-FFF2-40B4-BE49-F238E27FC236}">
                <a16:creationId xmlns:a16="http://schemas.microsoft.com/office/drawing/2014/main" id="{DB5F0457-DCD1-4F50-8942-780F8B76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55" y="1928733"/>
            <a:ext cx="2731523" cy="18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266" y="4996808"/>
            <a:ext cx="3225812" cy="1817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022" y="0"/>
            <a:ext cx="3169514" cy="69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 idx="4294967295"/>
          </p:nvPr>
        </p:nvSpPr>
        <p:spPr>
          <a:xfrm>
            <a:off x="1858642" y="465208"/>
            <a:ext cx="8106833" cy="5947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ru-RU" sz="3200" dirty="0">
                <a:latin typeface="Bebas Neue Bold" panose="020B0606020202050201" pitchFamily="34" charset="0"/>
                <a:cs typeface="Rubik SemiBold" pitchFamily="2" charset="-79"/>
              </a:rPr>
              <a:t>ТРЕХСТОРОННЯЯ СТРАТЕГИЯ сотрудничества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90249-DEF9-48C4-8340-C8D6654E5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16" y="1535335"/>
            <a:ext cx="9578491" cy="50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F50496-2C7C-4147-B71C-EED08CADE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4" y="4659001"/>
            <a:ext cx="2233123" cy="16748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BF8D3F-2A96-4E05-B5D2-86DFAA0F86AA}"/>
              </a:ext>
            </a:extLst>
          </p:cNvPr>
          <p:cNvSpPr/>
          <p:nvPr/>
        </p:nvSpPr>
        <p:spPr>
          <a:xfrm>
            <a:off x="893012" y="1475874"/>
            <a:ext cx="1882273" cy="67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 idx="4294967295"/>
          </p:nvPr>
        </p:nvSpPr>
        <p:spPr>
          <a:xfrm>
            <a:off x="1858642" y="465208"/>
            <a:ext cx="8106833" cy="5947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ru-RU" sz="3200" dirty="0" smtClean="0">
                <a:latin typeface="Bebas Neue Bold" panose="020B0606020202050201" pitchFamily="34" charset="0"/>
                <a:cs typeface="Rubik SemiBold" pitchFamily="2" charset="-79"/>
              </a:rPr>
              <a:t>направления </a:t>
            </a:r>
            <a:r>
              <a:rPr lang="ru-RU" sz="3200" dirty="0">
                <a:latin typeface="Bebas Neue Bold" panose="020B0606020202050201" pitchFamily="34" charset="0"/>
                <a:cs typeface="Rubik SemiBold" pitchFamily="2" charset="-79"/>
              </a:rPr>
              <a:t>сотрудничества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8D73BF-C0C4-4C90-AE38-CA6B41996FC2}"/>
              </a:ext>
            </a:extLst>
          </p:cNvPr>
          <p:cNvSpPr/>
          <p:nvPr/>
        </p:nvSpPr>
        <p:spPr>
          <a:xfrm>
            <a:off x="2673685" y="1237171"/>
            <a:ext cx="9140961" cy="513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Продвижение организации и отрасли на мастер-классах и встречах со студентами</a:t>
            </a:r>
          </a:p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Кейс-чемпионаты с бизнес-партнерами</a:t>
            </a:r>
          </a:p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Студенческие практики и стажировки</a:t>
            </a:r>
          </a:p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Конкурс студенческих предпринимательских идей </a:t>
            </a:r>
            <a:r>
              <a:rPr lang="en-US" sz="1600" dirty="0">
                <a:latin typeface="Arial Narrow" panose="020B0606020202030204" pitchFamily="34" charset="0"/>
                <a:cs typeface="Arial" panose="020B0604020202020204" pitchFamily="34" charset="0"/>
              </a:rPr>
              <a:t>The Blue Ocean Competition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на основе кейсов предприятий</a:t>
            </a:r>
          </a:p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Решение задач в лабораториях Бережливого производства и логистики</a:t>
            </a:r>
          </a:p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Обмен опытом с бизнес-партнерами</a:t>
            </a:r>
            <a:r>
              <a:rPr lang="en-US" sz="1600" dirty="0"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экспертные круглые столы, экскурсии на предприятия)</a:t>
            </a:r>
          </a:p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реализация совместных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образовательных программ повышения квалификации</a:t>
            </a:r>
          </a:p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Апробация передовых управленческих технологий </a:t>
            </a:r>
          </a:p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Реклама (</a:t>
            </a:r>
            <a:r>
              <a:rPr lang="ru-R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брендированные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аудитории, спонсорство (</a:t>
            </a:r>
            <a:r>
              <a:rPr lang="ru-R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Эндаунмент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-фонд </a:t>
            </a:r>
            <a:r>
              <a:rPr lang="ru-R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ИПМЭиТ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, студенческие и бизнес-мероприятия, экскурсии на производство)</a:t>
            </a:r>
          </a:p>
          <a:p>
            <a:pPr marL="457189" indent="-457189">
              <a:lnSpc>
                <a:spcPct val="120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Стажировки преподавателей и консалтинг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F23A40-60DF-4EBC-BE1E-165658CA67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5" y="1726582"/>
            <a:ext cx="2239556" cy="1492455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AE7FC49-948A-40C2-9951-EE67573B9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r="39504" b="51570"/>
          <a:stretch/>
        </p:blipFill>
        <p:spPr bwMode="auto">
          <a:xfrm>
            <a:off x="180104" y="3219036"/>
            <a:ext cx="2233123" cy="16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1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9472784" y="12637074"/>
            <a:ext cx="2743200" cy="365125"/>
          </a:xfrm>
        </p:spPr>
        <p:txBody>
          <a:bodyPr/>
          <a:lstStyle/>
          <a:p>
            <a:fld id="{41234422-B45E-42DC-A164-87D2F7088DAA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8E7FFA-1F19-87DB-60A7-D2BF97C71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0252"/>
            <a:ext cx="3352800" cy="7377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E3A80-9CC5-46BC-92BE-B5B4187E7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455" y="81403"/>
            <a:ext cx="2157554" cy="631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5" y="81403"/>
            <a:ext cx="2075689" cy="551541"/>
          </a:xfrm>
          <a:prstGeom prst="rect">
            <a:avLst/>
          </a:prstGeom>
        </p:spPr>
      </p:pic>
      <p:pic>
        <p:nvPicPr>
          <p:cNvPr id="9218" name="Picture 2" descr="https://xn--80afpics.xn--p1ai/local/templates/main/images/30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759" y="5877499"/>
            <a:ext cx="8572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2477" y="1010245"/>
            <a:ext cx="111925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200" dirty="0">
                <a:solidFill>
                  <a:srgbClr val="3A8A66"/>
                </a:solidFill>
                <a:latin typeface="PT Sans" panose="020B0604020202020204" charset="-52"/>
              </a:rPr>
              <a:t>● </a:t>
            </a:r>
            <a:r>
              <a:rPr lang="ru-RU" altLang="ru-RU" sz="2200" dirty="0" smtClean="0"/>
              <a:t>Руководство</a:t>
            </a:r>
            <a:r>
              <a:rPr lang="ru-RU" altLang="ru-RU" sz="2200" dirty="0" smtClean="0">
                <a:solidFill>
                  <a:srgbClr val="3A8A66"/>
                </a:solidFill>
                <a:latin typeface="PT Sans" panose="020B0604020202020204" charset="-52"/>
              </a:rPr>
              <a:t> </a:t>
            </a:r>
            <a:r>
              <a:rPr lang="ru-RU" sz="2200" dirty="0" smtClean="0"/>
              <a:t>Санкт-Петербургского политехнического университета Петра Великого и Научно-производственной фирмы «Логика» подписали </a:t>
            </a:r>
            <a:r>
              <a:rPr lang="ru-RU" sz="2200" b="1" dirty="0" smtClean="0"/>
              <a:t>Соглашение о сотрудничестве</a:t>
            </a:r>
          </a:p>
          <a:p>
            <a:r>
              <a:rPr lang="ru-RU" altLang="ru-RU" sz="2200" dirty="0">
                <a:solidFill>
                  <a:srgbClr val="3A8A66"/>
                </a:solidFill>
                <a:latin typeface="PT Sans" panose="020B0604020202020204" charset="-52"/>
              </a:rPr>
              <a:t>● </a:t>
            </a:r>
            <a:r>
              <a:rPr lang="ru-RU" sz="2200" dirty="0" smtClean="0"/>
              <a:t>ВШПМ – ключевой исполнитель Соглашения о сотрудничестве </a:t>
            </a:r>
          </a:p>
          <a:p>
            <a:r>
              <a:rPr lang="ru-RU" altLang="ru-RU" sz="2200" dirty="0">
                <a:solidFill>
                  <a:srgbClr val="3A8A66"/>
                </a:solidFill>
                <a:latin typeface="PT Sans" panose="020B0604020202020204" charset="-52"/>
              </a:rPr>
              <a:t>● </a:t>
            </a:r>
            <a:r>
              <a:rPr lang="ru-RU" sz="2200" b="1" dirty="0" smtClean="0"/>
              <a:t>Дорожная карта </a:t>
            </a:r>
            <a:r>
              <a:rPr lang="ru-RU" sz="2200" dirty="0"/>
              <a:t>– </a:t>
            </a:r>
            <a:r>
              <a:rPr lang="ru-RU" sz="2200" dirty="0" smtClean="0"/>
              <a:t>план </a:t>
            </a:r>
            <a:r>
              <a:rPr lang="ru-RU" sz="2200" dirty="0"/>
              <a:t>реализации научно-технического и образовательного сотрудничества по ряду </a:t>
            </a:r>
            <a:r>
              <a:rPr lang="ru-RU" sz="2200" dirty="0" smtClean="0"/>
              <a:t>направлений между ВШПМ и НПФ «Логика»:</a:t>
            </a:r>
          </a:p>
          <a:p>
            <a:pPr marL="342900" indent="-342900">
              <a:buAutoNum type="arabicPeriod"/>
            </a:pPr>
            <a:r>
              <a:rPr lang="ru-RU" sz="2200" dirty="0"/>
              <a:t>Подготовка студентов по программам </a:t>
            </a:r>
            <a:r>
              <a:rPr lang="ru-RU" sz="2200" dirty="0" err="1"/>
              <a:t>бакалавриата</a:t>
            </a:r>
            <a:r>
              <a:rPr lang="ru-RU" sz="2200" dirty="0"/>
              <a:t> «Производственной менеджмент (энергетика)»  и магистратуры «Энергетический менеджмент» для реального сектора экономики  </a:t>
            </a:r>
          </a:p>
          <a:p>
            <a:pPr marL="342900" indent="-342900">
              <a:buAutoNum type="arabicPeriod"/>
            </a:pPr>
            <a:r>
              <a:rPr lang="ru-RU" sz="2200" dirty="0"/>
              <a:t>Организация производственной и преддипломной практик, стажировок, целевая подготовка  и дальнейшее трудоустройство </a:t>
            </a:r>
            <a:r>
              <a:rPr lang="ru-RU" sz="2200" dirty="0" smtClean="0"/>
              <a:t>студентов </a:t>
            </a:r>
            <a:r>
              <a:rPr lang="ru-RU" sz="2200" dirty="0"/>
              <a:t>ВШПМ в НПФ «Логика»</a:t>
            </a:r>
          </a:p>
          <a:p>
            <a:pPr marL="342900" indent="-342900">
              <a:buAutoNum type="arabicPeriod"/>
            </a:pPr>
            <a:r>
              <a:rPr lang="ru-RU" sz="2200" dirty="0"/>
              <a:t>Совместные проекты, публикации и конференции </a:t>
            </a:r>
          </a:p>
          <a:p>
            <a:pPr marL="342900" indent="-342900">
              <a:buAutoNum type="arabicPeriod"/>
            </a:pPr>
            <a:r>
              <a:rPr lang="ru-RU" sz="2200" dirty="0"/>
              <a:t>Подготовка кадров высшей квалификации по научной специальности «Менеджмент» с последующей защитой в диссертационном совете </a:t>
            </a:r>
            <a:r>
              <a:rPr lang="ru-RU" sz="2200" dirty="0" err="1"/>
              <a:t>СПбПУ</a:t>
            </a:r>
            <a:r>
              <a:rPr lang="ru-RU" sz="2200" dirty="0"/>
              <a:t> У.5.2.6.20</a:t>
            </a:r>
          </a:p>
          <a:p>
            <a:pPr marL="342900" indent="-342900">
              <a:buAutoNum type="arabicPeriod"/>
            </a:pPr>
            <a:r>
              <a:rPr lang="ru-RU" sz="2200" dirty="0"/>
              <a:t>Дополнительное профессиональное образование в области энергетического менеджмента</a:t>
            </a:r>
          </a:p>
          <a:p>
            <a:pPr algn="ctr"/>
            <a:endParaRPr lang="ru-RU" sz="2200" dirty="0" smtClean="0"/>
          </a:p>
          <a:p>
            <a:pPr marL="342900" indent="-342900">
              <a:buAutoNum type="arabicPeriod"/>
            </a:pPr>
            <a:endParaRPr lang="ru-RU" sz="2200" dirty="0"/>
          </a:p>
        </p:txBody>
      </p:sp>
      <p:sp>
        <p:nvSpPr>
          <p:cNvPr id="9" name="Google Shape;142;p7"/>
          <p:cNvSpPr txBox="1">
            <a:spLocks/>
          </p:cNvSpPr>
          <p:nvPr/>
        </p:nvSpPr>
        <p:spPr>
          <a:xfrm>
            <a:off x="2405179" y="298295"/>
            <a:ext cx="8106833" cy="5947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ru-RU" sz="3200" dirty="0" smtClean="0">
                <a:latin typeface="Bebas Neue Bold" panose="020B0606020202050201" pitchFamily="34" charset="0"/>
                <a:cs typeface="Rubik SemiBold" pitchFamily="2" charset="-79"/>
              </a:rPr>
              <a:t>Сотрудничество </a:t>
            </a:r>
            <a:r>
              <a:rPr lang="ru-RU" sz="3200" dirty="0" err="1" smtClean="0">
                <a:latin typeface="Bebas Neue Bold" panose="020B0606020202050201" pitchFamily="34" charset="0"/>
                <a:cs typeface="Rubik SemiBold" pitchFamily="2" charset="-79"/>
              </a:rPr>
              <a:t>СПбПУ</a:t>
            </a:r>
            <a:r>
              <a:rPr lang="ru-RU" sz="3200" dirty="0" smtClean="0">
                <a:latin typeface="Bebas Neue Bold" panose="020B0606020202050201" pitchFamily="34" charset="0"/>
                <a:cs typeface="Rubik SemiBold" pitchFamily="2" charset="-79"/>
              </a:rPr>
              <a:t> с НПФ «логика»</a:t>
            </a:r>
            <a:endParaRPr lang="ru-RU" sz="3200" dirty="0">
              <a:latin typeface="Bebas Neue Bold" panose="020B0606020202050201" pitchFamily="34" charset="0"/>
              <a:cs typeface="Rubik Semi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71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6123</TotalTime>
  <Words>1686</Words>
  <Application>Microsoft Office PowerPoint</Application>
  <PresentationFormat>Широкоэкранный</PresentationFormat>
  <Paragraphs>369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Bebas Neue</vt:lpstr>
      <vt:lpstr>Bebas Neue Bold</vt:lpstr>
      <vt:lpstr>Calibri</vt:lpstr>
      <vt:lpstr>Calibri Light</vt:lpstr>
      <vt:lpstr>PT Sans</vt:lpstr>
      <vt:lpstr>Rubik</vt:lpstr>
      <vt:lpstr>Rubik SemiBold</vt:lpstr>
      <vt:lpstr>Times New Roman</vt:lpstr>
      <vt:lpstr>Тема Office</vt:lpstr>
      <vt:lpstr>Презентация PowerPoint</vt:lpstr>
      <vt:lpstr>САНКТ-ПЕТЕРБУРГСКИЙ ПОЛИТЕХНИЧЕСКИЙ УНИВЕРСИТЕТ ПЕТРА ВЕЛИКОГО</vt:lpstr>
      <vt:lpstr>Презентация PowerPoint</vt:lpstr>
      <vt:lpstr>Общая информация о Высшей школе производственного менеджмента</vt:lpstr>
      <vt:lpstr>Презентация PowerPoint</vt:lpstr>
      <vt:lpstr>ВЫСШАЯ ШКОЛА ПРОИЗВОДСТВЕННОГО МЕНЕДЖМЕНТА</vt:lpstr>
      <vt:lpstr>ТРЕХСТОРОННЯЯ СТРАТЕГИЯ сотрудничества</vt:lpstr>
      <vt:lpstr>направления сотрудничества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Федорова Екатерина Станиславовна</dc:creator>
  <cp:lastModifiedBy>mikhail.nurulin@gmail.com</cp:lastModifiedBy>
  <cp:revision>115</cp:revision>
  <dcterms:created xsi:type="dcterms:W3CDTF">2022-01-19T06:02:03Z</dcterms:created>
  <dcterms:modified xsi:type="dcterms:W3CDTF">2024-04-23T07:39:22Z</dcterms:modified>
</cp:coreProperties>
</file>