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88" r:id="rId2"/>
    <p:sldId id="545" r:id="rId3"/>
    <p:sldId id="592" r:id="rId4"/>
    <p:sldId id="549" r:id="rId5"/>
    <p:sldId id="594" r:id="rId6"/>
    <p:sldId id="551" r:id="rId7"/>
    <p:sldId id="552" r:id="rId8"/>
    <p:sldId id="585" r:id="rId9"/>
    <p:sldId id="586" r:id="rId10"/>
    <p:sldId id="587" r:id="rId11"/>
    <p:sldId id="565" r:id="rId12"/>
    <p:sldId id="554" r:id="rId13"/>
    <p:sldId id="590" r:id="rId14"/>
    <p:sldId id="570" r:id="rId15"/>
    <p:sldId id="573" r:id="rId16"/>
    <p:sldId id="599" r:id="rId17"/>
    <p:sldId id="596" r:id="rId18"/>
    <p:sldId id="597" r:id="rId19"/>
    <p:sldId id="598" r:id="rId20"/>
    <p:sldId id="579" r:id="rId21"/>
  </p:sldIdLst>
  <p:sldSz cx="12192000" cy="6858000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4" clrIdx="0">
    <p:extLst>
      <p:ext uri="{19B8F6BF-5375-455C-9EA6-DF929625EA0E}">
        <p15:presenceInfo xmlns:p15="http://schemas.microsoft.com/office/powerpoint/2012/main" userId="1" providerId="None"/>
      </p:ext>
    </p:extLst>
  </p:cmAuthor>
  <p:cmAuthor id="2" name="Ирина Родионова" initials="ИР" lastIdx="16" clrIdx="1">
    <p:extLst>
      <p:ext uri="{19B8F6BF-5375-455C-9EA6-DF929625EA0E}">
        <p15:presenceInfo xmlns:p15="http://schemas.microsoft.com/office/powerpoint/2012/main" userId="c119eb874fd8e4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650"/>
    <a:srgbClr val="012C63"/>
    <a:srgbClr val="FBF9FD"/>
    <a:srgbClr val="E6E6E6"/>
    <a:srgbClr val="FFFFFF"/>
    <a:srgbClr val="B23D6D"/>
    <a:srgbClr val="6666FF"/>
    <a:srgbClr val="8B82A7"/>
    <a:srgbClr val="7F7F7F"/>
    <a:srgbClr val="6C5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5AB097-1329-8A63-56D9-F2E350ED3F6C}">
  <a:tblStyle styleId="{075AB097-1329-8A63-56D9-F2E350ED3F6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85FD665F-F2F0-7AC3-74C3-705C4FC3AD78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6404" autoAdjust="0"/>
  </p:normalViewPr>
  <p:slideViewPr>
    <p:cSldViewPr>
      <p:cViewPr varScale="1">
        <p:scale>
          <a:sx n="114" d="100"/>
          <a:sy n="114" d="100"/>
        </p:scale>
        <p:origin x="90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7E904-AD00-4409-B71B-0B77711A10A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7C71A-F8B3-486B-904C-F5FBCB0A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1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7C71A-F8B3-486B-904C-F5FBCB0A08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7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7C71A-F8B3-486B-904C-F5FBCB0A08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3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7C71A-F8B3-486B-904C-F5FBCB0A08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5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7C71A-F8B3-486B-904C-F5FBCB0A08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7C71A-F8B3-486B-904C-F5FBCB0A08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06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7C71A-F8B3-486B-904C-F5FBCB0A08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7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7C71A-F8B3-486B-904C-F5FBCB0A08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6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7C71A-F8B3-486B-904C-F5FBCB0A087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21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7C71A-F8B3-486B-904C-F5FBCB0A087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8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6EA1E4-0DF4-4726-8729-454FB9655F32}" type="datetimeFigureOut">
              <a:rPr lang="ru-RU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F763D6-DF6E-4079-8E00-F3AB534898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6EA1E4-0DF4-4726-8729-454FB9655F32}" type="datetimeFigureOut">
              <a:rPr lang="ru-RU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F763D6-DF6E-4079-8E00-F3AB534898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1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1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6EA1E4-0DF4-4726-8729-454FB9655F32}" type="datetimeFigureOut">
              <a:rPr lang="ru-RU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F763D6-DF6E-4079-8E00-F3AB534898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6EA1E4-0DF4-4726-8729-454FB9655F32}" type="datetimeFigureOut">
              <a:rPr lang="ru-RU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F763D6-DF6E-4079-8E00-F3AB534898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6EA1E4-0DF4-4726-8729-454FB9655F32}" type="datetimeFigureOut">
              <a:rPr lang="ru-RU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F763D6-DF6E-4079-8E00-F3AB534898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6EA1E4-0DF4-4726-8729-454FB9655F32}" type="datetimeFigureOut">
              <a:rPr lang="ru-RU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F763D6-DF6E-4079-8E00-F3AB534898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7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1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6EA1E4-0DF4-4726-8729-454FB9655F32}" type="datetimeFigureOut">
              <a:rPr lang="ru-RU"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F763D6-DF6E-4079-8E00-F3AB534898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6EA1E4-0DF4-4726-8729-454FB9655F32}" type="datetimeFigureOut">
              <a:rPr lang="ru-RU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F763D6-DF6E-4079-8E00-F3AB534898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6EA1E4-0DF4-4726-8729-454FB9655F32}" type="datetimeFigureOut">
              <a:rPr lang="ru-RU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F763D6-DF6E-4079-8E00-F3AB534898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6EA1E4-0DF4-4726-8729-454FB9655F32}" type="datetimeFigureOut">
              <a:rPr lang="ru-RU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F763D6-DF6E-4079-8E00-F3AB534898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6EA1E4-0DF4-4726-8729-454FB9655F32}" type="datetimeFigureOut">
              <a:rPr lang="ru-RU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F763D6-DF6E-4079-8E00-F3AB5348984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6EA1E4-0DF4-4726-8729-454FB9655F32}" type="datetimeFigureOut">
              <a:rPr lang="ru-RU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F763D6-DF6E-4079-8E00-F3AB5348984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1076"/>
          </a:xfrm>
          <a:prstGeom prst="rect">
            <a:avLst/>
          </a:prstGeom>
          <a:solidFill>
            <a:srgbClr val="180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2" y="1003310"/>
            <a:ext cx="9315404" cy="27694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3" y="356737"/>
            <a:ext cx="5084074" cy="8077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70" y="312583"/>
            <a:ext cx="2530279" cy="4857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58" y="446440"/>
            <a:ext cx="504056" cy="35016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80449" y="3917113"/>
            <a:ext cx="115115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Стратегия создания машиночитаемых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форм документов: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опросные листы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описания типов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паспорта изделий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63798" y="2265802"/>
            <a:ext cx="20133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</a:rPr>
              <a:t>Х</a:t>
            </a:r>
            <a:r>
              <a:rPr lang="en-US" sz="6600" b="1" dirty="0">
                <a:solidFill>
                  <a:schemeClr val="bg1"/>
                </a:solidFill>
              </a:rPr>
              <a:t>ML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236" y="397835"/>
            <a:ext cx="1152129" cy="56437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53048" y="6056488"/>
            <a:ext cx="1838325" cy="52387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3048" y="6133759"/>
            <a:ext cx="1838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24 апреля 2024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3632" y="5984039"/>
            <a:ext cx="764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Родионова И.С. генеральный директор ООО «</a:t>
            </a:r>
            <a:r>
              <a:rPr lang="ru-RU" dirty="0" err="1">
                <a:solidFill>
                  <a:schemeClr val="bg1"/>
                </a:solidFill>
              </a:rPr>
              <a:t>МетролоджиНет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  <a:p>
            <a:r>
              <a:rPr lang="ru-RU" dirty="0">
                <a:solidFill>
                  <a:schemeClr val="bg1"/>
                </a:solidFill>
              </a:rPr>
              <a:t>Член Экспертного совета </a:t>
            </a:r>
            <a:r>
              <a:rPr lang="ru-RU" b="1" dirty="0">
                <a:solidFill>
                  <a:srgbClr val="00B0F0"/>
                </a:solidFill>
              </a:rPr>
              <a:t>ИЦК «Метрология и измерительная техника»</a:t>
            </a:r>
          </a:p>
        </p:txBody>
      </p:sp>
    </p:spTree>
    <p:extLst>
      <p:ext uri="{BB962C8B-B14F-4D97-AF65-F5344CB8AC3E}">
        <p14:creationId xmlns:p14="http://schemas.microsoft.com/office/powerpoint/2010/main" val="360344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" y="0"/>
            <a:ext cx="121851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680" y="404664"/>
            <a:ext cx="52709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Опросный лист №1210-ТНМ от 25.08.2023 12:16:58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76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0"/>
            <a:ext cx="12203195" cy="6858000"/>
            <a:chOff x="-1" y="0"/>
            <a:chExt cx="12203195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12203195" cy="685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40818" y="1493097"/>
              <a:ext cx="241444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E-mail: LeLyaAi@pk-helikon.ru</a:t>
              </a:r>
              <a:endParaRPr lang="ru-RU" sz="14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19536" y="3789040"/>
            <a:ext cx="576064" cy="21602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59896" y="3284984"/>
            <a:ext cx="108012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4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360" y="805665"/>
            <a:ext cx="57214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1400" b="1" dirty="0"/>
              <a:t>Изготовитель:    </a:t>
            </a:r>
            <a:r>
              <a:rPr lang="ru-RU" sz="1400" dirty="0"/>
              <a:t>ООО "ДЮКС", </a:t>
            </a:r>
            <a:r>
              <a:rPr lang="ru-RU" sz="1400" dirty="0" err="1"/>
              <a:t>г.Москва</a:t>
            </a:r>
            <a:endParaRPr lang="ru-RU" sz="1400" dirty="0"/>
          </a:p>
          <a:p>
            <a:pPr fontAlgn="ctr"/>
            <a:r>
              <a:rPr lang="ru-RU" sz="1400" b="1" dirty="0" err="1"/>
              <a:t>Рег.номер</a:t>
            </a:r>
            <a:r>
              <a:rPr lang="ru-RU" sz="1400" b="1" dirty="0"/>
              <a:t>:          </a:t>
            </a:r>
            <a:r>
              <a:rPr lang="ru-RU" sz="1400" dirty="0"/>
              <a:t>76699-19</a:t>
            </a:r>
          </a:p>
          <a:p>
            <a:pPr fontAlgn="ctr"/>
            <a:r>
              <a:rPr lang="ru-RU" sz="1400" b="1" dirty="0"/>
              <a:t>Наименование: </a:t>
            </a:r>
            <a:r>
              <a:rPr lang="ru-RU" sz="1400" dirty="0"/>
              <a:t>Счетчики воды </a:t>
            </a:r>
            <a:r>
              <a:rPr lang="ru-RU" sz="1400" dirty="0" err="1"/>
              <a:t>сухоходные</a:t>
            </a:r>
            <a:r>
              <a:rPr lang="ru-RU" sz="1400" dirty="0"/>
              <a:t> </a:t>
            </a:r>
            <a:r>
              <a:rPr lang="ru-RU" sz="1400" dirty="0" err="1"/>
              <a:t>крыльчатые</a:t>
            </a:r>
            <a:r>
              <a:rPr lang="ru-RU" sz="1400" dirty="0"/>
              <a:t> универсальные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12192000" cy="714021"/>
          </a:xfrm>
          <a:prstGeom prst="rect">
            <a:avLst/>
          </a:prstGeom>
          <a:solidFill>
            <a:srgbClr val="180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5360" y="116374"/>
            <a:ext cx="11381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Машиночитаемое описание типа: </a:t>
            </a:r>
            <a:r>
              <a:rPr lang="ru-RU" sz="2000" i="1" dirty="0">
                <a:solidFill>
                  <a:schemeClr val="bg1"/>
                </a:solidFill>
              </a:rPr>
              <a:t>Счетчики воды </a:t>
            </a:r>
            <a:r>
              <a:rPr lang="ru-RU" sz="2000" i="1" dirty="0" err="1">
                <a:solidFill>
                  <a:schemeClr val="bg1"/>
                </a:solidFill>
              </a:rPr>
              <a:t>сухоходные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крыльчатые</a:t>
            </a:r>
            <a:r>
              <a:rPr lang="ru-RU" sz="2000" i="1" dirty="0">
                <a:solidFill>
                  <a:schemeClr val="bg1"/>
                </a:solidFill>
              </a:rPr>
              <a:t> универсальные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4152" y="714021"/>
            <a:ext cx="4727848" cy="6143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84494"/>
              </p:ext>
            </p:extLst>
          </p:nvPr>
        </p:nvGraphicFramePr>
        <p:xfrm>
          <a:off x="443371" y="1635973"/>
          <a:ext cx="11629292" cy="4879103"/>
        </p:xfrm>
        <a:graphic>
          <a:graphicData uri="http://schemas.openxmlformats.org/drawingml/2006/table">
            <a:tbl>
              <a:tblPr>
                <a:tableStyleId>{075AB097-1329-8A63-56D9-F2E350ED3F6C}</a:tableStyleId>
              </a:tblPr>
              <a:tblGrid>
                <a:gridCol w="3481380">
                  <a:extLst>
                    <a:ext uri="{9D8B030D-6E8A-4147-A177-3AD203B41FA5}">
                      <a16:colId xmlns:a16="http://schemas.microsoft.com/office/drawing/2014/main" val="1540172548"/>
                    </a:ext>
                  </a:extLst>
                </a:gridCol>
                <a:gridCol w="1407367">
                  <a:extLst>
                    <a:ext uri="{9D8B030D-6E8A-4147-A177-3AD203B41FA5}">
                      <a16:colId xmlns:a16="http://schemas.microsoft.com/office/drawing/2014/main" val="1100610463"/>
                    </a:ext>
                  </a:extLst>
                </a:gridCol>
                <a:gridCol w="740719">
                  <a:extLst>
                    <a:ext uri="{9D8B030D-6E8A-4147-A177-3AD203B41FA5}">
                      <a16:colId xmlns:a16="http://schemas.microsoft.com/office/drawing/2014/main" val="1415971619"/>
                    </a:ext>
                  </a:extLst>
                </a:gridCol>
                <a:gridCol w="1535331">
                  <a:extLst>
                    <a:ext uri="{9D8B030D-6E8A-4147-A177-3AD203B41FA5}">
                      <a16:colId xmlns:a16="http://schemas.microsoft.com/office/drawing/2014/main" val="3055156029"/>
                    </a:ext>
                  </a:extLst>
                </a:gridCol>
                <a:gridCol w="168323">
                  <a:extLst>
                    <a:ext uri="{9D8B030D-6E8A-4147-A177-3AD203B41FA5}">
                      <a16:colId xmlns:a16="http://schemas.microsoft.com/office/drawing/2014/main" val="1715065566"/>
                    </a:ext>
                  </a:extLst>
                </a:gridCol>
                <a:gridCol w="1629582">
                  <a:extLst>
                    <a:ext uri="{9D8B030D-6E8A-4147-A177-3AD203B41FA5}">
                      <a16:colId xmlns:a16="http://schemas.microsoft.com/office/drawing/2014/main" val="3276085542"/>
                    </a:ext>
                  </a:extLst>
                </a:gridCol>
                <a:gridCol w="1629582">
                  <a:extLst>
                    <a:ext uri="{9D8B030D-6E8A-4147-A177-3AD203B41FA5}">
                      <a16:colId xmlns:a16="http://schemas.microsoft.com/office/drawing/2014/main" val="1811440507"/>
                    </a:ext>
                  </a:extLst>
                </a:gridCol>
                <a:gridCol w="1037008">
                  <a:extLst>
                    <a:ext uri="{9D8B030D-6E8A-4147-A177-3AD203B41FA5}">
                      <a16:colId xmlns:a16="http://schemas.microsoft.com/office/drawing/2014/main" val="11354931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262D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endParaRPr lang="ru-RU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solidFill>
                          <a:srgbClr val="262D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Модификация</a:t>
                      </a:r>
                      <a:endParaRPr lang="ru-RU" sz="1200" b="1" i="0" u="none" strike="noStrike" dirty="0">
                        <a:solidFill>
                          <a:srgbClr val="262D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ЭКО НОМ СВ</a:t>
                      </a:r>
                      <a:endParaRPr lang="ru-RU" sz="1200" b="1" i="0" u="none" strike="noStrike" dirty="0">
                        <a:solidFill>
                          <a:srgbClr val="5D657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5D657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</a:rPr>
                        <a:t>ЭКО НОМ СВ</a:t>
                      </a:r>
                      <a:endParaRPr lang="ru-RU" sz="1200" b="1" i="0" u="none" strike="noStrike">
                        <a:solidFill>
                          <a:srgbClr val="5D657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</a:rPr>
                        <a:t>ЭКО НОМ СВ</a:t>
                      </a:r>
                      <a:endParaRPr lang="ru-RU" sz="1200" b="1" i="0" u="none" strike="noStrike">
                        <a:solidFill>
                          <a:srgbClr val="5D657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6271562"/>
                  </a:ext>
                </a:extLst>
              </a:tr>
              <a:tr h="386011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262D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endParaRPr lang="ru-RU" sz="12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solidFill>
                          <a:srgbClr val="262D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Исполнение</a:t>
                      </a:r>
                      <a:endParaRPr lang="ru-RU" sz="1200" b="1" i="0" u="none" strike="noStrike" dirty="0">
                        <a:solidFill>
                          <a:srgbClr val="262D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ЭКО НОМ СВ 15-80</a:t>
                      </a:r>
                      <a:endParaRPr lang="ru-RU" sz="1200" b="1" i="0" u="none" strike="noStrike" dirty="0">
                        <a:solidFill>
                          <a:srgbClr val="5D657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5D657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</a:rPr>
                        <a:t>ЭКО НОМ СВ 15-80 ДГ</a:t>
                      </a:r>
                      <a:endParaRPr lang="ru-RU" sz="1200" b="1" i="0" u="none" strike="noStrike">
                        <a:solidFill>
                          <a:srgbClr val="5D657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ЭКО НОМ СВ 20-130</a:t>
                      </a:r>
                      <a:endParaRPr lang="ru-RU" sz="1200" b="1" i="0" u="none" strike="noStrike" dirty="0">
                        <a:solidFill>
                          <a:srgbClr val="5D657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5652675"/>
                  </a:ext>
                </a:extLst>
              </a:tr>
              <a:tr h="44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effectLst/>
                        </a:rPr>
                        <a:t>Наименование параметра</a:t>
                      </a:r>
                      <a:endParaRPr lang="ru-RU" sz="1200" b="1" i="1" u="none" strike="noStrike" dirty="0">
                        <a:solidFill>
                          <a:srgbClr val="262D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200" b="1" i="1" u="none" strike="noStrike" dirty="0">
                        <a:solidFill>
                          <a:srgbClr val="262D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1" u="none" strike="noStrike" dirty="0">
                        <a:solidFill>
                          <a:srgbClr val="262D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 err="1">
                          <a:effectLst/>
                        </a:rPr>
                        <a:t>Ед.изм</a:t>
                      </a:r>
                      <a:r>
                        <a:rPr lang="ru-RU" sz="1200" b="1" i="1" u="none" strike="noStrike" dirty="0">
                          <a:effectLst/>
                        </a:rPr>
                        <a:t>.</a:t>
                      </a:r>
                      <a:endParaRPr lang="ru-RU" sz="1200" b="1" i="1" u="none" strike="noStrike" dirty="0">
                        <a:solidFill>
                          <a:srgbClr val="262D3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5D657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5D657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5D657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2128789"/>
                  </a:ext>
                </a:extLst>
              </a:tr>
              <a:tr h="174104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200 - Измеряемая среда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0201650"/>
                  </a:ext>
                </a:extLst>
              </a:tr>
              <a:tr h="13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02002 - Рабочая измеряемая среда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Вода питьевая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Вода питьевая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Вода питьевая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2411445"/>
                  </a:ext>
                </a:extLst>
              </a:tr>
              <a:tr h="88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02008 - Рабочая температура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Миним</a:t>
                      </a:r>
                      <a:r>
                        <a:rPr lang="ru-RU" sz="1200" u="none" strike="noStrike" dirty="0">
                          <a:effectLst/>
                        </a:rPr>
                        <a:t>. (</a:t>
                      </a:r>
                      <a:r>
                        <a:rPr lang="en-US" sz="1200" u="none" strike="noStrike" dirty="0">
                          <a:effectLst/>
                        </a:rPr>
                        <a:t>Min)</a:t>
                      </a:r>
                      <a:endParaRPr lang="en-US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°C</a:t>
                      </a:r>
                      <a:endParaRPr lang="en-US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047506"/>
                  </a:ext>
                </a:extLst>
              </a:tr>
              <a:tr h="88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02008 - Рабочая температура</a:t>
                      </a:r>
                      <a:endParaRPr lang="ru-RU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Макс. (</a:t>
                      </a:r>
                      <a:r>
                        <a:rPr lang="en-US" sz="1200" u="none" strike="noStrike" dirty="0">
                          <a:effectLst/>
                        </a:rPr>
                        <a:t>Max)</a:t>
                      </a:r>
                      <a:endParaRPr lang="en-US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°C</a:t>
                      </a:r>
                      <a:endParaRPr lang="en-US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90</a:t>
                      </a:r>
                      <a:endParaRPr lang="ru-RU" sz="12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90</a:t>
                      </a:r>
                      <a:endParaRPr lang="ru-RU" sz="12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90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6401260"/>
                  </a:ext>
                </a:extLst>
              </a:tr>
              <a:tr h="88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02010 - Рабочее давление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Макс. (</a:t>
                      </a:r>
                      <a:r>
                        <a:rPr lang="en-US" sz="1200" u="none" strike="noStrike" dirty="0">
                          <a:effectLst/>
                        </a:rPr>
                        <a:t>Max)</a:t>
                      </a:r>
                      <a:endParaRPr lang="en-US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МПа</a:t>
                      </a:r>
                      <a:endParaRPr lang="ru-RU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1,6</a:t>
                      </a:r>
                      <a:endParaRPr lang="ru-RU" sz="12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1,6</a:t>
                      </a:r>
                      <a:endParaRPr lang="ru-RU" sz="12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1,6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4435707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300 - Исполнение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0402144"/>
                  </a:ext>
                </a:extLst>
              </a:tr>
              <a:tr h="177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03016 - Номинальный диаметр резьбового соединения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 штуцерах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дюйм</a:t>
                      </a:r>
                      <a:endParaRPr lang="ru-RU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4689351"/>
                  </a:ext>
                </a:extLst>
              </a:tr>
              <a:tr h="177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03016 - Номинальный диаметр резьбового соединения</a:t>
                      </a:r>
                      <a:endParaRPr lang="ru-RU" sz="1200" b="0" i="0" u="none" strike="noStrike" dirty="0">
                        <a:solidFill>
                          <a:srgbClr val="C82D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DN</a:t>
                      </a:r>
                      <a:endParaRPr lang="en-US" sz="1200" b="0" i="0" u="none" strike="noStrike">
                        <a:solidFill>
                          <a:srgbClr val="C82D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мм</a:t>
                      </a:r>
                      <a:endParaRPr lang="ru-RU" sz="1200" b="0" i="0" u="none" strike="noStrike" dirty="0">
                        <a:solidFill>
                          <a:srgbClr val="C82D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15</a:t>
                      </a:r>
                      <a:endParaRPr lang="ru-RU" sz="1200" b="1" i="0" u="none" strike="noStrike">
                        <a:solidFill>
                          <a:srgbClr val="C82D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C82D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rgbClr val="C82D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1851063"/>
                  </a:ext>
                </a:extLst>
              </a:tr>
              <a:tr h="13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0304 - Максимальная потеря давления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при (qmax) Q4, не более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МПа</a:t>
                      </a:r>
                      <a:endParaRPr lang="ru-RU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0,1</a:t>
                      </a:r>
                      <a:endParaRPr lang="ru-RU" sz="12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6374905"/>
                  </a:ext>
                </a:extLst>
              </a:tr>
              <a:tr h="38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410 - Выходные сигналы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9126082"/>
                  </a:ext>
                </a:extLst>
              </a:tr>
              <a:tr h="664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03401 - Импульсные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Вес импульса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м3/</a:t>
                      </a:r>
                      <a:r>
                        <a:rPr lang="ru-RU" sz="1200" u="none" strike="noStrike" dirty="0" err="1">
                          <a:effectLst/>
                        </a:rPr>
                        <a:t>имп</a:t>
                      </a:r>
                      <a:endParaRPr lang="ru-RU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0.01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4615622"/>
                  </a:ext>
                </a:extLst>
              </a:tr>
              <a:tr h="263992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900 - Порог чувствительности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6966179"/>
                  </a:ext>
                </a:extLst>
              </a:tr>
              <a:tr h="44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0901 - Класс А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м³/ч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0,05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3541346"/>
                  </a:ext>
                </a:extLst>
              </a:tr>
              <a:tr h="44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0902 - Класс В</a:t>
                      </a:r>
                      <a:endParaRPr lang="ru-RU" sz="1200" b="0" i="0" u="none" strike="noStrike">
                        <a:solidFill>
                          <a:srgbClr val="C82D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C82D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м³/ч</a:t>
                      </a:r>
                      <a:endParaRPr lang="ru-RU" sz="1200" b="0" i="0" u="none" strike="noStrike">
                        <a:solidFill>
                          <a:srgbClr val="C82D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0,015</a:t>
                      </a:r>
                      <a:endParaRPr lang="ru-RU" sz="1200" b="1" i="0" u="none" strike="noStrike">
                        <a:solidFill>
                          <a:srgbClr val="C82D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0,015</a:t>
                      </a:r>
                      <a:endParaRPr lang="ru-RU" sz="1200" b="1" i="0" u="none" strike="noStrike" dirty="0">
                        <a:solidFill>
                          <a:srgbClr val="C82D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0,025</a:t>
                      </a:r>
                      <a:endParaRPr lang="ru-RU" sz="1200" b="1" i="0" u="none" strike="noStrike" dirty="0">
                        <a:solidFill>
                          <a:srgbClr val="C82D2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227880"/>
                  </a:ext>
                </a:extLst>
              </a:tr>
              <a:tr h="44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0903 - Класс С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м³/ч</a:t>
                      </a:r>
                      <a:endParaRPr lang="ru-RU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0,0125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9425978"/>
                  </a:ext>
                </a:extLst>
              </a:tr>
              <a:tr h="38978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700 - Габаритные размеры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1646098"/>
                  </a:ext>
                </a:extLst>
              </a:tr>
              <a:tr h="44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1001 - Длина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мм</a:t>
                      </a:r>
                      <a:endParaRPr lang="ru-RU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80</a:t>
                      </a:r>
                      <a:endParaRPr lang="ru-RU" sz="12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80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80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1643125"/>
                  </a:ext>
                </a:extLst>
              </a:tr>
              <a:tr h="44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1002 - Высота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мм</a:t>
                      </a:r>
                      <a:endParaRPr lang="ru-RU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77</a:t>
                      </a:r>
                      <a:endParaRPr lang="ru-RU" sz="1200" b="1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77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77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3229215"/>
                  </a:ext>
                </a:extLst>
              </a:tr>
              <a:tr h="44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1003 - Ширина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мм</a:t>
                      </a:r>
                      <a:endParaRPr lang="ru-RU" sz="12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85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85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85</a:t>
                      </a:r>
                      <a:endParaRPr lang="ru-RU" sz="1200" b="1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13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20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04"/>
            <a:ext cx="5340370" cy="68797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r="6303"/>
          <a:stretch/>
        </p:blipFill>
        <p:spPr>
          <a:xfrm>
            <a:off x="4750633" y="1484784"/>
            <a:ext cx="7415510" cy="4913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650382">
            <a:off x="8365254" y="361392"/>
            <a:ext cx="2664296" cy="646331"/>
          </a:xfrm>
          <a:prstGeom prst="rect">
            <a:avLst/>
          </a:prstGeom>
          <a:noFill/>
          <a:ln w="5080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Нереализуемо,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пока не будет 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95015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0" y="0"/>
            <a:ext cx="12192000" cy="714021"/>
          </a:xfrm>
          <a:prstGeom prst="rect">
            <a:avLst/>
          </a:prstGeom>
          <a:solidFill>
            <a:srgbClr val="180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39402" y="115033"/>
            <a:ext cx="115513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Метрологическая маркировка. Минимальный набор полей для считывания без Интернета</a:t>
            </a:r>
          </a:p>
        </p:txBody>
      </p:sp>
      <p:sp>
        <p:nvSpPr>
          <p:cNvPr id="4" name="AutoShape 2" descr="Сгенерированно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27921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24988" y="1831404"/>
            <a:ext cx="1882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Уникальный идентификационный номер (УИН)</a:t>
            </a:r>
            <a:endParaRPr lang="en-US" sz="1400" b="1" dirty="0"/>
          </a:p>
          <a:p>
            <a:r>
              <a:rPr lang="ru-RU" sz="1400" b="1" i="1" dirty="0"/>
              <a:t>Стандарт</a:t>
            </a:r>
            <a:r>
              <a:rPr lang="en-US" sz="1400" b="1" i="1" dirty="0"/>
              <a:t> GUID</a:t>
            </a:r>
            <a:endParaRPr lang="ru-RU" sz="1400" b="1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310379" y="1875685"/>
            <a:ext cx="270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/>
              <a:t>ВИД ОБОРУДОВАНИЯ</a:t>
            </a:r>
          </a:p>
          <a:p>
            <a:pPr lvl="0"/>
            <a:r>
              <a:rPr lang="en-US" sz="1200" dirty="0"/>
              <a:t>1</a:t>
            </a:r>
            <a:r>
              <a:rPr lang="ru-RU" sz="1200" dirty="0"/>
              <a:t>-средство измерений</a:t>
            </a:r>
          </a:p>
          <a:p>
            <a:pPr lvl="0"/>
            <a:r>
              <a:rPr lang="en-US" sz="1200" dirty="0"/>
              <a:t>2</a:t>
            </a:r>
            <a:r>
              <a:rPr lang="ru-RU" sz="1200" dirty="0"/>
              <a:t>-стандартный образец</a:t>
            </a:r>
          </a:p>
          <a:p>
            <a:pPr lvl="0"/>
            <a:endParaRPr lang="ru-RU" sz="1400" b="1" dirty="0"/>
          </a:p>
          <a:p>
            <a:r>
              <a:rPr lang="ru-RU" sz="1400" b="1" dirty="0"/>
              <a:t>КОД СТРАНЫ</a:t>
            </a:r>
            <a:r>
              <a:rPr lang="en-US" sz="1400" b="1" dirty="0"/>
              <a:t> </a:t>
            </a:r>
            <a:r>
              <a:rPr lang="ru-RU" sz="1400" b="1" dirty="0"/>
              <a:t>ПРОИЗВОДИТЕЛЯ</a:t>
            </a:r>
          </a:p>
          <a:p>
            <a:endParaRPr lang="ru-RU" sz="1400" b="1" dirty="0"/>
          </a:p>
          <a:p>
            <a:r>
              <a:rPr lang="ru-RU" sz="1400" b="1" dirty="0"/>
              <a:t>НАЛОГОВЫЙ НОМЕР КОМПАНИИ ПРОИЗВОДИТЕЛЯ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8415" y="1004791"/>
            <a:ext cx="2046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elvetica" panose="00000500000000000000" pitchFamily="50" charset="0"/>
                <a:ea typeface="Helvetica" panose="00000500000000000000" pitchFamily="50" charset="0"/>
              </a:rPr>
              <a:t>1</a:t>
            </a:r>
            <a:r>
              <a:rPr lang="ru-RU" sz="1400" b="1" dirty="0">
                <a:latin typeface="Helvetica" panose="00000500000000000000" pitchFamily="50" charset="0"/>
                <a:ea typeface="Helvetica" panose="00000500000000000000" pitchFamily="50" charset="0"/>
              </a:rPr>
              <a:t>_</a:t>
            </a:r>
            <a:r>
              <a:rPr lang="en-US" sz="1400" b="1" dirty="0">
                <a:latin typeface="Helvetica" panose="00000500000000000000" pitchFamily="50" charset="0"/>
                <a:ea typeface="Helvetica" panose="00000500000000000000" pitchFamily="50" charset="0"/>
              </a:rPr>
              <a:t>RU</a:t>
            </a:r>
            <a:endParaRPr lang="ru-RU" sz="1400" b="1" dirty="0"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ctr"/>
            <a:r>
              <a:rPr lang="en-US" sz="1400" b="1" dirty="0">
                <a:latin typeface="Helvetica" panose="00000500000000000000" pitchFamily="50" charset="0"/>
                <a:ea typeface="Helvetica" panose="00000500000000000000" pitchFamily="50" charset="0"/>
              </a:rPr>
              <a:t>7710941397</a:t>
            </a:r>
            <a:endParaRPr lang="ru-RU" sz="1400" b="1" dirty="0"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32667" y="1109028"/>
            <a:ext cx="2027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elvetica" panose="00000500000000000000" pitchFamily="50" charset="0"/>
                <a:ea typeface="Helvetica" panose="00000500000000000000" pitchFamily="50" charset="0"/>
              </a:rPr>
              <a:t>67959-17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6630985" y="1109028"/>
            <a:ext cx="1949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elvetica" panose="00000500000000000000" pitchFamily="50" charset="0"/>
                <a:ea typeface="Helvetica" panose="00000500000000000000" pitchFamily="50" charset="0"/>
              </a:rPr>
              <a:t>01011</a:t>
            </a:r>
            <a:endParaRPr lang="ru-RU" sz="1400" b="1" dirty="0"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12787" y="926911"/>
            <a:ext cx="1844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Helvetica" panose="00000500000000000000" pitchFamily="50" charset="0"/>
                <a:ea typeface="Helvetica" panose="00000500000000000000" pitchFamily="50" charset="0"/>
              </a:rPr>
              <a:t>BD7C3E2B-67BA-4D6C-A04B-0E6A19337F66</a:t>
            </a:r>
            <a:endParaRPr lang="ru-RU" sz="1400" b="1" dirty="0"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930996" y="1697321"/>
            <a:ext cx="1811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код</a:t>
            </a:r>
          </a:p>
          <a:p>
            <a:pPr algn="ctr"/>
            <a:r>
              <a:rPr lang="ru-RU" sz="1400" b="1" dirty="0"/>
              <a:t>ИЗМЕРЯЕМОЙ(ЫХ) ВЕЛИЧИН(Ы)</a:t>
            </a:r>
            <a:endParaRPr lang="ru-RU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8548397" y="1881992"/>
            <a:ext cx="1355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ДАТА ВЫПУСКА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942271" y="1873694"/>
            <a:ext cx="1826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РЕГИСТРАЦИОННЫЙ НОМЕР ТИПА СИ</a:t>
            </a:r>
          </a:p>
          <a:p>
            <a:pPr algn="ctr"/>
            <a:r>
              <a:rPr lang="en-US" sz="1400" dirty="0"/>
              <a:t>(</a:t>
            </a:r>
            <a:r>
              <a:rPr lang="ru-RU" sz="1400" dirty="0"/>
              <a:t>при наличии)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902112" y="18819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ЗАВОДСКОЙ НОМЕР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8256240" y="1090316"/>
            <a:ext cx="2034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Helvetica" panose="00000500000000000000" pitchFamily="50" charset="0"/>
                <a:ea typeface="Helvetica" panose="00000500000000000000" pitchFamily="50" charset="0"/>
              </a:rPr>
              <a:t>12.2022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9930996" y="1097493"/>
            <a:ext cx="19056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elvetica" panose="00000500000000000000" pitchFamily="50" charset="0"/>
                <a:ea typeface="Helvetica" panose="00000500000000000000" pitchFamily="50" charset="0"/>
              </a:rPr>
              <a:t>311_642_411</a:t>
            </a:r>
            <a:endParaRPr lang="ru-RU" sz="1400" b="1" dirty="0"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70554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9" y="4630688"/>
            <a:ext cx="1024359" cy="1118214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0" y="3861059"/>
            <a:ext cx="9696400" cy="441768"/>
          </a:xfrm>
          <a:prstGeom prst="rect">
            <a:avLst/>
          </a:prstGeom>
          <a:solidFill>
            <a:srgbClr val="180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815774" y="3427510"/>
            <a:ext cx="2850690" cy="2739284"/>
          </a:xfrm>
          <a:prstGeom prst="roundRect">
            <a:avLst>
              <a:gd name="adj" fmla="val 4145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9062172" y="3994293"/>
            <a:ext cx="246752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маркировка СИ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  на международном уровне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маркировка СИ     не имеющих номер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Госреестра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314880" y="3624961"/>
            <a:ext cx="1926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6666FF"/>
                </a:solidFill>
                <a:latin typeface="calibri" panose="020F0502020204030204" pitchFamily="34" charset="0"/>
              </a:rPr>
              <a:t>ПРЕИМУЩЕСТВА</a:t>
            </a:r>
            <a:endParaRPr lang="ru-RU" sz="2000" b="1" i="0" dirty="0">
              <a:solidFill>
                <a:srgbClr val="6666FF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11321584" y="5603825"/>
            <a:ext cx="3369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19567" y="3924178"/>
            <a:ext cx="119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err="1">
                <a:solidFill>
                  <a:schemeClr val="bg1"/>
                </a:solidFill>
              </a:rPr>
              <a:t>DataMatrix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asdtd.ru/upload/uf/50a/0cxitwq7580zzpgddcoddj6v96tju54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6" t="16958" r="20289" b="12052"/>
          <a:stretch/>
        </p:blipFill>
        <p:spPr bwMode="auto">
          <a:xfrm>
            <a:off x="2734328" y="4647037"/>
            <a:ext cx="1153889" cy="115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759647" y="3924178"/>
            <a:ext cx="1054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RFID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08949" y="3924178"/>
            <a:ext cx="119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NFC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i01.i.aliimg.com/wsphoto/v0/32217813893/4pcs-lot-Millet-official-website-original-genuine-Samsung-millet-millet-NFC-smart-label-NFC-label-NFC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04" y="4480363"/>
            <a:ext cx="1487235" cy="14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23" y="5873301"/>
            <a:ext cx="397795" cy="35179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5873302"/>
            <a:ext cx="397795" cy="35179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96014" y="6345811"/>
            <a:ext cx="1272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1-12 м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454082" y="6345811"/>
            <a:ext cx="80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10 см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12266" y="6345811"/>
            <a:ext cx="80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50 см</a:t>
            </a:r>
          </a:p>
        </p:txBody>
      </p:sp>
    </p:spTree>
    <p:extLst>
      <p:ext uri="{BB962C8B-B14F-4D97-AF65-F5344CB8AC3E}">
        <p14:creationId xmlns:p14="http://schemas.microsoft.com/office/powerpoint/2010/main" val="8236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2192000" cy="714021"/>
          </a:xfrm>
          <a:prstGeom prst="rect">
            <a:avLst/>
          </a:prstGeom>
          <a:solidFill>
            <a:srgbClr val="180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360" y="116374"/>
            <a:ext cx="5793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Ближняя бесконтактная связь (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NFC)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091"/>
            <a:ext cx="4602682" cy="61369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0" y="5301208"/>
            <a:ext cx="3489301" cy="86409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12" y="33108"/>
            <a:ext cx="2219000" cy="5495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" y="730860"/>
            <a:ext cx="4602682" cy="613690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828012" y="838814"/>
            <a:ext cx="2906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Индустриальное сотрудничество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007252" y="5301208"/>
            <a:ext cx="2677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+1 интерфейс</a:t>
            </a:r>
          </a:p>
          <a:p>
            <a:pPr algn="ctr"/>
            <a:r>
              <a:rPr lang="ru-RU" sz="2400" b="1" dirty="0"/>
              <a:t>с динамическими данными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32261" y="2885345"/>
            <a:ext cx="2487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Чип </a:t>
            </a:r>
            <a:r>
              <a:rPr lang="en-US" sz="2400" b="1" dirty="0"/>
              <a:t>NFC</a:t>
            </a:r>
            <a:r>
              <a:rPr lang="ru-RU" sz="2400" b="1" dirty="0"/>
              <a:t>,</a:t>
            </a:r>
            <a:endParaRPr lang="en-US" sz="2400" b="1" dirty="0"/>
          </a:p>
          <a:p>
            <a:pPr algn="ctr"/>
            <a:r>
              <a:rPr lang="ru-RU" sz="2400" b="1" dirty="0"/>
              <a:t>+ антенна</a:t>
            </a:r>
            <a:endParaRPr lang="en-US" sz="2400" b="1" dirty="0"/>
          </a:p>
          <a:p>
            <a:pPr algn="ctr"/>
            <a:r>
              <a:rPr lang="ru-RU" sz="2400" b="1" dirty="0"/>
              <a:t>в виде дорожек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b="4074"/>
          <a:stretch/>
        </p:blipFill>
        <p:spPr>
          <a:xfrm>
            <a:off x="8328248" y="838814"/>
            <a:ext cx="3551120" cy="5872159"/>
          </a:xfrm>
          <a:prstGeom prst="rect">
            <a:avLst/>
          </a:prstGeom>
          <a:ln>
            <a:noFill/>
          </a:ln>
          <a:effectLst>
            <a:outerShdw blurRad="266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87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0" y="0"/>
            <a:ext cx="12192000" cy="714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847528" y="142975"/>
            <a:ext cx="934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Программное обеспечение «Управление проливной установкой»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6950" r="5704" b="9050"/>
          <a:stretch/>
        </p:blipFill>
        <p:spPr>
          <a:xfrm>
            <a:off x="448921" y="790126"/>
            <a:ext cx="11377264" cy="60678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9696" y="1628800"/>
            <a:ext cx="1368152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35960" y="1628800"/>
            <a:ext cx="2304256" cy="181173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632"/>
            <a:ext cx="1347602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12879" y="5579487"/>
            <a:ext cx="4755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0"/>
              </a:spcAft>
            </a:pPr>
            <a:r>
              <a:rPr lang="ru-RU" sz="2300" dirty="0">
                <a:solidFill>
                  <a:srgbClr val="1806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Оценка соответствия ПО на совместимость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92000" cy="714021"/>
          </a:xfrm>
          <a:prstGeom prst="rect">
            <a:avLst/>
          </a:prstGeom>
          <a:solidFill>
            <a:srgbClr val="180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2992" y="20065"/>
            <a:ext cx="11233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51384" y="10527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88588" y="1672911"/>
            <a:ext cx="5092763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0"/>
              </a:spcAft>
            </a:pPr>
            <a:r>
              <a:rPr lang="ru-RU" sz="2300" dirty="0">
                <a:solidFill>
                  <a:srgbClr val="1806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 разработать и внедрить систему для надежной электронной передачи значений параметров и соответствующих единиц измерения между компьютерными системами посредством оптимизированного протокола обмена данными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400" y="4437112"/>
            <a:ext cx="54889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0"/>
              </a:spcAft>
            </a:pPr>
            <a:r>
              <a:rPr lang="ru-RU" sz="2300" dirty="0">
                <a:solidFill>
                  <a:srgbClr val="1806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доступ к самой большой, актуальной и достоверной библиотеке цифровых документов (данных). </a:t>
            </a:r>
            <a:r>
              <a:rPr lang="ru-RU" sz="2300" dirty="0">
                <a:solidFill>
                  <a:srgbClr val="B23D6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на этапе проектирования.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76" y="4810767"/>
            <a:ext cx="658366" cy="6583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69" y="3947671"/>
            <a:ext cx="489441" cy="4894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789748"/>
            <a:ext cx="708522" cy="70852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74651" y="1630409"/>
            <a:ext cx="53675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0"/>
              </a:spcAft>
            </a:pPr>
            <a:r>
              <a:rPr lang="ru-RU" sz="2300" dirty="0">
                <a:solidFill>
                  <a:srgbClr val="1806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Ускорить разработку и согласование Государственных стандартов к цифровым релевантным технологиям, с учетом ваших потребностей</a:t>
            </a: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629772"/>
              </p:ext>
            </p:extLst>
          </p:nvPr>
        </p:nvGraphicFramePr>
        <p:xfrm>
          <a:off x="2903217" y="978163"/>
          <a:ext cx="797929" cy="47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Точечный рисунок" r:id="rId6" imgW="6628571" imgH="4191585" progId="Paint.Picture">
                  <p:embed/>
                </p:oleObj>
              </mc:Choice>
              <mc:Fallback>
                <p:oleObj name="Точечный рисунок" r:id="rId6" imgW="6628571" imgH="4191585" progId="Paint.Picture">
                  <p:embed/>
                  <p:pic>
                    <p:nvPicPr>
                      <p:cNvPr id="23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217" y="978163"/>
                        <a:ext cx="797929" cy="476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7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714021"/>
          </a:xfrm>
          <a:prstGeom prst="rect">
            <a:avLst/>
          </a:prstGeom>
          <a:solidFill>
            <a:srgbClr val="180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2992" y="20065"/>
            <a:ext cx="11233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ПЕРСПЕКТИВЫ. 2 этап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5409" y="1484784"/>
            <a:ext cx="10801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Интервал между поверками устанавливается: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бессрочный </a:t>
            </a:r>
            <a:r>
              <a:rPr lang="ru-RU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(поверка проводится только до ввода средств измерений в эксплуатацию);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срочный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verdana" panose="020B0604030504040204" pitchFamily="34" charset="0"/>
              </a:rPr>
              <a:t>(поверка проводится через установленные периоды времени)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или по техническому состоянию средства измерений</a:t>
            </a:r>
            <a:r>
              <a:rPr lang="ru-RU" sz="2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</a:rPr>
              <a:t>(поверка проводится при выявлении в процессе контроля технического состояния средства измерений признаков, характеризующих отклонение метрологических характеристик средства измерений от установленных значений).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409" y="996596"/>
            <a:ext cx="855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Из проектов приказов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</a:rPr>
              <a:t>Минпромторга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 (вступят в силу с марта 2025 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063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455075"/>
          </a:xfrm>
          <a:prstGeom prst="rect">
            <a:avLst/>
          </a:prstGeom>
          <a:solidFill>
            <a:srgbClr val="180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419" y="1855842"/>
            <a:ext cx="5025096" cy="1493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9" y="3717262"/>
            <a:ext cx="3528392" cy="18495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29124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РАЗРАБОТКА МАШИНОЧИТАЕМЫХ ФОРМ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86511" y="3734111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Внедрение результатов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инновационных разработок в нормативную и правовую базу ОЕИ*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2963" y="2534767"/>
            <a:ext cx="1067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Х</a:t>
            </a:r>
            <a:r>
              <a:rPr lang="en-US" sz="3200" b="1" dirty="0">
                <a:solidFill>
                  <a:schemeClr val="bg1"/>
                </a:solidFill>
              </a:rPr>
              <a:t>ML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00505"/>
            <a:ext cx="12213384" cy="476673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456" y="6444739"/>
            <a:ext cx="9057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solidFill>
                  <a:schemeClr val="bg1"/>
                </a:solidFill>
              </a:rPr>
              <a:t>*При участии </a:t>
            </a:r>
            <a:r>
              <a:rPr lang="ru-RU" dirty="0">
                <a:solidFill>
                  <a:schemeClr val="bg1"/>
                </a:solidFill>
              </a:rPr>
              <a:t>ТК 053 «Основные нормы и правила по обеспечению единства измерений»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6458792"/>
            <a:ext cx="533756" cy="36561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-6082"/>
            <a:ext cx="12213384" cy="735311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3374" y="40365"/>
            <a:ext cx="5587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 этап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9857" y="2270431"/>
            <a:ext cx="5587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описания типов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цифровые паспорт</a:t>
            </a:r>
          </a:p>
        </p:txBody>
      </p:sp>
    </p:spTree>
    <p:extLst>
      <p:ext uri="{BB962C8B-B14F-4D97-AF65-F5344CB8AC3E}">
        <p14:creationId xmlns:p14="http://schemas.microsoft.com/office/powerpoint/2010/main" val="306925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2610832" y="371596"/>
            <a:ext cx="2092835" cy="593731"/>
          </a:xfrm>
          <a:prstGeom prst="roundRect">
            <a:avLst>
              <a:gd name="adj" fmla="val 50000"/>
            </a:avLst>
          </a:prstGeom>
          <a:solidFill>
            <a:srgbClr val="015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78050" y="364763"/>
            <a:ext cx="2092835" cy="593731"/>
          </a:xfrm>
          <a:prstGeom prst="roundRect">
            <a:avLst>
              <a:gd name="adj" fmla="val 50000"/>
            </a:avLst>
          </a:prstGeom>
          <a:solidFill>
            <a:srgbClr val="383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255329" y="374428"/>
            <a:ext cx="2092835" cy="593731"/>
          </a:xfrm>
          <a:prstGeom prst="roundRect">
            <a:avLst>
              <a:gd name="adj" fmla="val 5000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561559" y="362874"/>
            <a:ext cx="2092835" cy="593731"/>
          </a:xfrm>
          <a:prstGeom prst="roundRect">
            <a:avLst>
              <a:gd name="adj" fmla="val 50000"/>
            </a:avLst>
          </a:prstGeom>
          <a:solidFill>
            <a:srgbClr val="015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790254" y="428223"/>
            <a:ext cx="1628172" cy="43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НАУКА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177765" y="418850"/>
            <a:ext cx="1464707" cy="43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ТЕХНИКА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294341" y="428515"/>
            <a:ext cx="2038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582170" y="418850"/>
            <a:ext cx="2072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РЕГУЛЯТОР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32913" y="314851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32914" y="1216433"/>
            <a:ext cx="11467742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Надежная электронная передача значений параметров и соответствующих единиц измерения между компьютерными системами/ПО/цифровыми устройствами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8"/>
          <a:stretch/>
        </p:blipFill>
        <p:spPr>
          <a:xfrm>
            <a:off x="1559496" y="2690937"/>
            <a:ext cx="8928992" cy="4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49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180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52755" y="-16946"/>
            <a:ext cx="10972800" cy="83671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67" b="1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КОНТАКТЫ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5756" r="10341" b="15870"/>
          <a:stretch/>
        </p:blipFill>
        <p:spPr>
          <a:xfrm>
            <a:off x="468382" y="2376646"/>
            <a:ext cx="1922298" cy="225235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912" y="3697533"/>
            <a:ext cx="1258860" cy="81158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643418"/>
            <a:ext cx="1373547" cy="10280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46343" y="2276872"/>
            <a:ext cx="3079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ПРОДВИЖЕНИЕ. Популяризация проекта, привлечение партнеров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82961" y="2376646"/>
            <a:ext cx="4937595" cy="21324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202122"/>
                </a:solidFill>
              </a:rPr>
              <a:t>Ирина Родионова</a:t>
            </a:r>
          </a:p>
          <a:p>
            <a:r>
              <a:rPr lang="ru-RU" sz="1600" dirty="0">
                <a:solidFill>
                  <a:srgbClr val="202122"/>
                </a:solidFill>
              </a:rPr>
              <a:t>Руководитель рабочей группы </a:t>
            </a:r>
            <a:r>
              <a:rPr lang="en-US" sz="1600" dirty="0">
                <a:solidFill>
                  <a:srgbClr val="202122"/>
                </a:solidFill>
              </a:rPr>
              <a:t>Metrology-Cloud.RU</a:t>
            </a:r>
          </a:p>
          <a:p>
            <a:r>
              <a:rPr lang="ru-RU" sz="1600" dirty="0">
                <a:solidFill>
                  <a:srgbClr val="202122"/>
                </a:solidFill>
              </a:rPr>
              <a:t>Генеральный директор ООО «</a:t>
            </a:r>
            <a:r>
              <a:rPr lang="ru-RU" sz="1600" dirty="0" err="1">
                <a:solidFill>
                  <a:srgbClr val="202122"/>
                </a:solidFill>
              </a:rPr>
              <a:t>МетролоджиНет</a:t>
            </a:r>
            <a:r>
              <a:rPr lang="ru-RU" sz="1600" dirty="0">
                <a:solidFill>
                  <a:srgbClr val="202122"/>
                </a:solidFill>
              </a:rPr>
              <a:t>»</a:t>
            </a:r>
          </a:p>
          <a:p>
            <a:r>
              <a:rPr lang="ru-RU" altLang="ru-RU" sz="1600" b="1" dirty="0"/>
              <a:t>+7 </a:t>
            </a:r>
            <a:r>
              <a:rPr lang="en-US" altLang="ru-RU" sz="1600" b="1" dirty="0"/>
              <a:t>929 910 71 91</a:t>
            </a:r>
            <a:endParaRPr lang="ru-RU" altLang="ru-RU" sz="1600" b="1" dirty="0"/>
          </a:p>
          <a:p>
            <a:r>
              <a:rPr lang="en-US" altLang="ru-RU" sz="1600" dirty="0"/>
              <a:t>rodionova@metrologynet.ru</a:t>
            </a:r>
            <a:endParaRPr lang="ru-RU" altLang="ru-RU" sz="1600" dirty="0"/>
          </a:p>
          <a:p>
            <a:endParaRPr lang="ru-RU" altLang="ru-RU" dirty="0"/>
          </a:p>
          <a:p>
            <a:endParaRPr lang="ru-RU" dirty="0">
              <a:solidFill>
                <a:srgbClr val="202122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84" y="4198410"/>
            <a:ext cx="1596042" cy="4159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97" y="4198410"/>
            <a:ext cx="1640179" cy="41311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96200" y="2276872"/>
            <a:ext cx="0" cy="2537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50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145"/>
          <a:stretch/>
        </p:blipFill>
        <p:spPr>
          <a:xfrm>
            <a:off x="0" y="4663"/>
            <a:ext cx="12192000" cy="688538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09017" y="4693493"/>
            <a:ext cx="2088232" cy="1944216"/>
          </a:xfrm>
          <a:prstGeom prst="roundRect">
            <a:avLst/>
          </a:prstGeom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9017" y="550356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динамическая потоковая передача данных</a:t>
            </a:r>
          </a:p>
        </p:txBody>
      </p:sp>
      <p:sp>
        <p:nvSpPr>
          <p:cNvPr id="11" name="Овал 10"/>
          <p:cNvSpPr/>
          <p:nvPr/>
        </p:nvSpPr>
        <p:spPr>
          <a:xfrm>
            <a:off x="1083103" y="4862046"/>
            <a:ext cx="540060" cy="540060"/>
          </a:xfrm>
          <a:prstGeom prst="ellipse">
            <a:avLst/>
          </a:prstGeom>
          <a:ln w="28575">
            <a:solidFill>
              <a:srgbClr val="FB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3553" y="483750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9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1690" y="-63931"/>
            <a:ext cx="12203690" cy="1268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52102" y="188640"/>
            <a:ext cx="10180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СТРУКТУРА. Не требует сложного классификатора изделий благодаря привязке параметров к видам измерений/группам (ГПЭ)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/>
          <a:srcRect l="-69" t="23303" r="3071" b="2350"/>
          <a:stretch/>
        </p:blipFill>
        <p:spPr>
          <a:xfrm>
            <a:off x="263352" y="1628800"/>
            <a:ext cx="11756192" cy="4824536"/>
          </a:xfrm>
          <a:prstGeom prst="roundRect">
            <a:avLst>
              <a:gd name="adj" fmla="val 4095"/>
            </a:avLst>
          </a:prstGeom>
          <a:ln>
            <a:noFill/>
          </a:ln>
          <a:effectLst>
            <a:outerShdw blurRad="254000" dir="36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303568" y="734190"/>
            <a:ext cx="3744416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00256" y="795454"/>
            <a:ext cx="3472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Поддержка актуальности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1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0876" y="5334660"/>
            <a:ext cx="11166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Большое количество участников жизненного цикла, которым требуется постоянная синхронизация полной, достоверной и неизменной информации по производству, поставкам, метрологическому/сервисному обслуживанию и эксплуатации для повышения эффективности проектирования изделий и процессов на основе объективных данных по жизненному циклу.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5" b="75017"/>
          <a:stretch/>
        </p:blipFill>
        <p:spPr>
          <a:xfrm>
            <a:off x="420664" y="857324"/>
            <a:ext cx="11317416" cy="5040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360" y="93498"/>
            <a:ext cx="5543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157E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цифровых форм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876" y="4930676"/>
            <a:ext cx="11166052" cy="313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 МАШИНОЧИАТЕМЫЕ данные в соответствии с требованиям времени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0" y="1416813"/>
            <a:ext cx="11230470" cy="33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4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332656"/>
            <a:ext cx="4350502" cy="6220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6044" y="1916832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Национальный стандарт ПНСТ 864-2023 «Умные (SMART) стандарты.</a:t>
            </a:r>
          </a:p>
          <a:p>
            <a:pPr algn="ctr"/>
            <a:r>
              <a:rPr lang="ru-RU" sz="2800" dirty="0"/>
              <a:t>Общие положения»</a:t>
            </a:r>
          </a:p>
          <a:p>
            <a:pPr algn="ctr"/>
            <a:r>
              <a:rPr lang="ru-RU" sz="2800" dirty="0"/>
              <a:t> вступил в действие с 1 февраля 2024 г. на 3-х летнюю апробацию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0100" y="5013176"/>
            <a:ext cx="5591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В рамках работ учтена проверка на совместимость с данным стандартом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044" y="22519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ПРОЕКТНЫЙ ТЕХНИЧЕСКИЙ КОМИТЕТ «УМНЫЕ (SMART) СТАНДАРТЫ» ПТК 711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17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" y="0"/>
            <a:ext cx="1219818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28248" y="2564904"/>
            <a:ext cx="3456384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7528" y="1412776"/>
            <a:ext cx="3744416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6280" y="1412776"/>
            <a:ext cx="108012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00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7368" y="37844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Опросные листы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3792" y="476672"/>
            <a:ext cx="3096344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30228" y="486162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Новый опросный лист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r="48239"/>
          <a:stretch/>
        </p:blipFill>
        <p:spPr>
          <a:xfrm>
            <a:off x="263352" y="1073130"/>
            <a:ext cx="6120680" cy="55962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95800" y="378441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57242"/>
          <a:stretch/>
        </p:blipFill>
        <p:spPr>
          <a:xfrm>
            <a:off x="6384032" y="1073130"/>
            <a:ext cx="5056050" cy="55962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57242"/>
          <a:stretch/>
        </p:blipFill>
        <p:spPr>
          <a:xfrm>
            <a:off x="7135950" y="1073130"/>
            <a:ext cx="5056050" cy="559623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135950" y="1567760"/>
            <a:ext cx="832258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91879" y="2511468"/>
            <a:ext cx="2016224" cy="36524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l="27946" t="15384" r="48239" b="74323"/>
          <a:stretch/>
        </p:blipFill>
        <p:spPr>
          <a:xfrm>
            <a:off x="6456040" y="1933627"/>
            <a:ext cx="2816056" cy="5760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76183" y="2663837"/>
            <a:ext cx="2528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Петров Анатолий Васильевич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3674" y="3838351"/>
            <a:ext cx="2528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Жданов Сергей Иванович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84030" y="5050356"/>
            <a:ext cx="2528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Сергеев Артур Павлович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6185" y="3211846"/>
            <a:ext cx="2528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Жданов Сергей Иванович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76184" y="4434544"/>
            <a:ext cx="2528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Жданов Сергей Иванович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83674" y="5666168"/>
            <a:ext cx="2528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Жданов Сергей Иванович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55840" y="3256460"/>
            <a:ext cx="1440160" cy="3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635755" y="3839531"/>
            <a:ext cx="1388237" cy="3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35755" y="4447616"/>
            <a:ext cx="1388237" cy="3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655482" y="5701746"/>
            <a:ext cx="1440518" cy="3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2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208568" y="2780928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1106726" y="2719663"/>
            <a:ext cx="779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Код вида измерений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3352" y="1371034"/>
            <a:ext cx="2016224" cy="3297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84673" y="1397421"/>
            <a:ext cx="2936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Автор: Петров Анатолий Васильевич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r="978"/>
          <a:stretch/>
        </p:blipFill>
        <p:spPr>
          <a:xfrm>
            <a:off x="0" y="158131"/>
            <a:ext cx="12192000" cy="66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44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23376</TotalTime>
  <Words>807</Words>
  <Application>Microsoft Office PowerPoint</Application>
  <DocSecurity>0</DocSecurity>
  <PresentationFormat>Широкоэкранный</PresentationFormat>
  <Paragraphs>212</Paragraphs>
  <Slides>20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</vt:lpstr>
      <vt:lpstr>Calibri Light</vt:lpstr>
      <vt:lpstr>Century Gothic</vt:lpstr>
      <vt:lpstr>Gotham Pro</vt:lpstr>
      <vt:lpstr>Helvetica</vt:lpstr>
      <vt:lpstr>Segoe UI</vt:lpstr>
      <vt:lpstr>times new roman</vt:lpstr>
      <vt:lpstr>times new roman</vt:lpstr>
      <vt:lpstr>verdana</vt:lpstr>
      <vt:lpstr>Wingdings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Мдиванова Ирина Руслановна</dc:creator>
  <cp:keywords/>
  <dc:description/>
  <cp:lastModifiedBy>Admin</cp:lastModifiedBy>
  <cp:revision>3477</cp:revision>
  <cp:lastPrinted>2023-10-25T13:47:04Z</cp:lastPrinted>
  <dcterms:created xsi:type="dcterms:W3CDTF">2020-04-16T06:12:18Z</dcterms:created>
  <dcterms:modified xsi:type="dcterms:W3CDTF">2024-04-23T15:10:35Z</dcterms:modified>
  <cp:category/>
  <dc:identifier/>
  <cp:contentStatus/>
  <dc:language/>
  <cp:version/>
</cp:coreProperties>
</file>