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359" r:id="rId3"/>
    <p:sldId id="363" r:id="rId4"/>
    <p:sldId id="370" r:id="rId5"/>
    <p:sldId id="369" r:id="rId6"/>
    <p:sldId id="368" r:id="rId7"/>
    <p:sldId id="367" r:id="rId8"/>
    <p:sldId id="366" r:id="rId9"/>
    <p:sldId id="371" r:id="rId10"/>
    <p:sldId id="364" r:id="rId11"/>
    <p:sldId id="372" r:id="rId12"/>
  </p:sldIdLst>
  <p:sldSz cx="9144000" cy="5143500" type="screen16x9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825"/>
    <a:srgbClr val="C09F5C"/>
    <a:srgbClr val="D3BC8D"/>
    <a:srgbClr val="FFC000"/>
    <a:srgbClr val="223C5C"/>
    <a:srgbClr val="3A9DB8"/>
    <a:srgbClr val="CA3C39"/>
    <a:srgbClr val="2C4D75"/>
    <a:srgbClr val="36557B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87802" autoAdjust="0"/>
  </p:normalViewPr>
  <p:slideViewPr>
    <p:cSldViewPr>
      <p:cViewPr varScale="1">
        <p:scale>
          <a:sx n="132" d="100"/>
          <a:sy n="132" d="100"/>
        </p:scale>
        <p:origin x="14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20353</a:t>
            </a:r>
            <a:r>
              <a:rPr lang="ru-RU" sz="18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УУТЭ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166090011162781"/>
          <c:y val="0"/>
        </c:manualLayout>
      </c:layout>
      <c:overlay val="0"/>
      <c:spPr>
        <a:solidFill>
          <a:srgbClr val="942825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201734198845631E-2"/>
          <c:y val="0.1654629683850273"/>
          <c:w val="0.6190612245269651"/>
          <c:h val="0.764909756919498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лицевых счетов - 182845</c:v>
                </c:pt>
              </c:strCache>
            </c:strRef>
          </c:tx>
          <c:spPr>
            <a:ln w="38100">
              <a:solidFill>
                <a:srgbClr val="333333"/>
              </a:solidFill>
            </a:ln>
          </c:spPr>
          <c:dPt>
            <c:idx val="0"/>
            <c:bubble3D val="0"/>
            <c:spPr>
              <a:solidFill>
                <a:srgbClr val="C09F5C"/>
              </a:solidFill>
              <a:ln w="38100">
                <a:solidFill>
                  <a:srgbClr val="333333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8EC0"/>
              </a:solidFill>
              <a:ln w="38100">
                <a:solidFill>
                  <a:srgbClr val="333333"/>
                </a:solidFill>
              </a:ln>
              <a:effectLst/>
            </c:spPr>
          </c:dPt>
          <c:dPt>
            <c:idx val="2"/>
            <c:bubble3D val="0"/>
            <c:explosion val="18"/>
            <c:spPr>
              <a:solidFill>
                <a:srgbClr val="6D6D6D"/>
              </a:solidFill>
              <a:ln w="38100">
                <a:solidFill>
                  <a:srgbClr val="333333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799512576204055E-3"/>
                  <c:y val="2.140630998158666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043E226-0417-467B-B821-7C7EB1D38956}" type="CATEGORYNAME">
                      <a:rPr lang="ru-RU" sz="16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algn="ctr">
                        <a:defRPr lang="ru-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/>
                    </a:r>
                    <a:br>
                      <a: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14695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74,5%</a:t>
                    </a:r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6107"/>
                        <a:gd name="adj2" fmla="val 88206"/>
                      </a:avLst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3875984678951034E-2"/>
                  <c:y val="-0.5065159658106311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ru-RU" sz="16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0B0C03E-95FA-4218-AFF8-DB01051EE420}" type="CATEGORYNAME">
                      <a:rPr lang="ru-RU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 algn="ctr">
                        <a:defRPr lang="ru-RU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2486</a:t>
                    </a:r>
                    <a:r>
                      <a: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25,5%</a:t>
                    </a:r>
                  </a:p>
                </c:rich>
              </c:tx>
              <c:spPr>
                <a:xfrm>
                  <a:off x="3238735" y="279458"/>
                  <a:ext cx="935759" cy="1218282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6058"/>
                        <a:gd name="adj2" fmla="val 1201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07045248940593"/>
                      <c:h val="0.3302801689081480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551976588139226"/>
                  <c:y val="-4.326753116060369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A04D166-3A4F-4363-8E08-43E1B6F5C4E5}" type="CATEGORYNAME">
                      <a:rPr lang="ru-RU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 algn="ctr" rtl="0">
                        <a:defRPr lang="ru-RU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16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3172</a:t>
                    </a:r>
                    <a:br>
                      <a:rPr lang="ru-RU" sz="16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</a:br>
                    <a:r>
                      <a:rPr lang="ru-RU" sz="16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15,6%</a:t>
                    </a:r>
                  </a:p>
                </c:rich>
              </c:tx>
              <c:spPr>
                <a:xfrm>
                  <a:off x="3179852" y="2347754"/>
                  <a:ext cx="1305851" cy="118128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9978"/>
                        <a:gd name="adj2" fmla="val 769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85403914556229"/>
                      <c:h val="0.32024880768805347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 в АССП</c:v>
                </c:pt>
                <c:pt idx="1">
                  <c:v>Модель "Услуга"</c:v>
                </c:pt>
                <c:pt idx="2">
                  <c:v>Не подключено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17181</c:v>
                </c:pt>
                <c:pt idx="1">
                  <c:v>2486</c:v>
                </c:pt>
                <c:pt idx="2">
                  <c:v>3172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7A7E1-E339-4697-875E-C912F59E3D2E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E623F-C9FC-494C-9D5C-EAA6C5BBB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4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0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35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0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1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7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558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5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E623F-C9FC-494C-9D5C-EAA6C5BBBF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9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2E66-4A55-4C55-8911-A718044BC5EF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4205-C386-418A-BF90-97AF40E23CAC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EAA-13B3-4FF1-B823-1544F7D2CB45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8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2E66-4A55-4C55-8911-A718044BC5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4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16BE-7331-4EBB-8E17-1C581BDC84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2843213" y="1563688"/>
            <a:ext cx="914400" cy="91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6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28F-35B1-4879-A1C1-81C05329E9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5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0F2C-30D2-43A5-8CAF-9F42CB0D06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9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A5D-3E0D-4CE9-9056-98E2F7C869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4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1567-49B5-4960-8058-D33558CFC1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85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CFB5-63E4-404D-8D44-B2C86D2CEE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16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31E-E007-4C6A-8F0E-0A950BF90C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16BE-7331-4EBB-8E17-1C581BDC84CC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2843213" y="1563688"/>
            <a:ext cx="914400" cy="9144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8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55A4-3F01-4D6C-8070-BA119D1CB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2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4205-C386-418A-BF90-97AF40E23C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4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8EAA-13B3-4FF1-B823-1544F7D2CB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1258-C721-4797-8837-53966E886C69}" type="datetime1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59780" cy="51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2723" y="94601"/>
            <a:ext cx="6712528" cy="388577"/>
          </a:xfrm>
        </p:spPr>
        <p:txBody>
          <a:bodyPr>
            <a:normAutofit/>
          </a:bodyPr>
          <a:lstStyle>
            <a:lvl1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81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528F-35B1-4879-A1C1-81C05329E9A7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0F2C-30D2-43A5-8CAF-9F42CB0D0689}" type="datetime1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0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7A5D-3E0D-4CE9-9056-98E2F7C86993}" type="datetime1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0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1567-49B5-4960-8058-D33558CFC117}" type="datetime1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2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CFB5-63E4-404D-8D44-B2C86D2CEEDE}" type="datetime1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0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131E-E007-4C6A-8F0E-0A950BF90C10}" type="datetime1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4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55A4-3F01-4D6C-8070-BA119D1CB3AE}" type="datetime1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1EA6-4625-4157-B44A-B696B2B75F2C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E542-FEEB-4DF4-AD82-5509AAB6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6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1EA6-4625-4157-B44A-B696B2B75F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E542-FEEB-4DF4-AD82-5509AAB6A2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schemeClr val="bg1"/>
                </a:solidFill>
              </a:rPr>
              <a:pPr/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9664"/>
            <a:ext cx="7772400" cy="1296145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Автоматизированная система сбора показаний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ГУП «ТЭК СПб»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59780" cy="51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172400" y="4731531"/>
            <a:ext cx="1008112" cy="432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8010" y="843558"/>
            <a:ext cx="6983760" cy="78325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91180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542-FEEB-4DF4-AD82-5509AAB6A2DF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7994" y="250136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Цифровизация</a:t>
            </a:r>
            <a:r>
              <a:rPr lang="ru-RU" dirty="0" smtClean="0"/>
              <a:t> – это холст на котором нарисованы мечты завтрашнего 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3" y="1491630"/>
            <a:ext cx="2942797" cy="29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55525"/>
            <a:ext cx="4536504" cy="41764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712528" cy="2880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Что такое АССП?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lum bright="-19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97" y="691442"/>
            <a:ext cx="3950263" cy="395026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712528" cy="2880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За чей счет</a:t>
            </a:r>
            <a:r>
              <a:rPr lang="ru-RU" sz="1600" b="1" dirty="0" smtClean="0"/>
              <a:t>?</a:t>
            </a:r>
            <a:endParaRPr lang="ru-RU" sz="1600" b="1" dirty="0"/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9662"/>
            <a:ext cx="46595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Исключительно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счет ГУП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«ТЭК СПб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соответственно, безвозмездно для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потребителей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969">
            <a:off x="5849842" y="2716247"/>
            <a:ext cx="1801372" cy="18013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37400" y="981095"/>
            <a:ext cx="1826256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Счёт</a:t>
            </a:r>
            <a:br>
              <a:rPr lang="ru-RU" sz="4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Установка АССП</a:t>
            </a:r>
            <a:br>
              <a:rPr lang="ru-RU" sz="1600" dirty="0" smtClean="0"/>
            </a:br>
            <a:r>
              <a:rPr lang="ru-RU" sz="1600" dirty="0" smtClean="0"/>
              <a:t>- Подключение</a:t>
            </a:r>
            <a:br>
              <a:rPr lang="ru-RU" sz="1600" dirty="0" smtClean="0"/>
            </a:br>
            <a:r>
              <a:rPr lang="ru-RU" sz="1600" dirty="0" smtClean="0"/>
              <a:t>- Настройка</a:t>
            </a:r>
            <a:br>
              <a:rPr lang="ru-RU" sz="1600" dirty="0" smtClean="0"/>
            </a:br>
            <a:r>
              <a:rPr lang="ru-RU" sz="1600" dirty="0" smtClean="0"/>
              <a:t>- Обслуживание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306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36096" y="1347614"/>
            <a:ext cx="266429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200" b="1" dirty="0"/>
              <a:t>ПРАВИТЕЛЬСТВО РОССИЙСКОЙ ФЕДЕРАЦИИ</a:t>
            </a:r>
          </a:p>
          <a:p>
            <a:pPr algn="ctr"/>
            <a:r>
              <a:rPr lang="ru-RU" sz="1200" dirty="0"/>
              <a:t> </a:t>
            </a:r>
          </a:p>
          <a:p>
            <a:pPr algn="ctr"/>
            <a:r>
              <a:rPr lang="ru-RU" sz="1200" b="1" dirty="0"/>
              <a:t>ПОСТАНОВЛЕНИЕ</a:t>
            </a:r>
          </a:p>
          <a:p>
            <a:pPr algn="ctr"/>
            <a:r>
              <a:rPr lang="ru-RU" sz="1200" dirty="0"/>
              <a:t> </a:t>
            </a:r>
          </a:p>
          <a:p>
            <a:pPr algn="ctr"/>
            <a:r>
              <a:rPr lang="ru-RU" sz="1200" b="1" dirty="0"/>
              <a:t>от 18 ноября 2013 г. № 1034</a:t>
            </a:r>
          </a:p>
          <a:p>
            <a:pPr algn="ctr"/>
            <a:r>
              <a:rPr lang="ru-RU" sz="1200" dirty="0"/>
              <a:t> </a:t>
            </a:r>
          </a:p>
          <a:p>
            <a:pPr algn="ctr"/>
            <a:r>
              <a:rPr lang="ru-RU" sz="1200" dirty="0"/>
              <a:t>МОСКВА</a:t>
            </a:r>
          </a:p>
          <a:p>
            <a:pPr algn="ctr"/>
            <a:r>
              <a:rPr lang="ru-RU" sz="1200" dirty="0"/>
              <a:t> </a:t>
            </a:r>
          </a:p>
          <a:p>
            <a:pPr algn="ctr"/>
            <a:r>
              <a:rPr lang="ru-RU" sz="1200" b="1" dirty="0"/>
              <a:t>О коммерческом учете тепловой энергии, теплоносителя</a:t>
            </a:r>
          </a:p>
          <a:p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712528" cy="2880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На каком основании?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44415"/>
            <a:ext cx="3937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Правил коммерческого учета тепловой энергии, теплоносителя, утвержденных постановлением Правительства Российской Федерации от 18.11.2013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269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Подпункт «ж» пункта 18 Правил, обязательных при заключении договоров с РСО, утвержденными постановлением Правительства Российской Федерации  от 14.02.2012 №124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91697"/>
            <a:ext cx="3600400" cy="40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 bwMode="auto">
          <a:xfrm>
            <a:off x="4775664" y="971023"/>
            <a:ext cx="3756775" cy="2465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kern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5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712528" cy="2880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600" b="1" dirty="0"/>
              <a:t>Порядок взаимодействия после подключения к АССП.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8680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филиалом 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Энергосбыт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отчетов о теплопотреблении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4768" y="135990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Абоненту в электронном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виде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036039"/>
            <a:ext cx="3995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Абонент производит согласование предоставленных отчетов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0708" y="2691941"/>
            <a:ext cx="4051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Полученные данные берутся за основу при формировании счетов за потребленную тепловую энергию</a:t>
            </a:r>
            <a:endParaRPr lang="ru-RU" dirty="0"/>
          </a:p>
        </p:txBody>
      </p:sp>
      <p:sp>
        <p:nvSpPr>
          <p:cNvPr id="15" name="Oval 27"/>
          <p:cNvSpPr/>
          <p:nvPr/>
        </p:nvSpPr>
        <p:spPr>
          <a:xfrm>
            <a:off x="130819" y="800805"/>
            <a:ext cx="373744" cy="353485"/>
          </a:xfrm>
          <a:prstGeom prst="ellipse">
            <a:avLst/>
          </a:prstGeom>
          <a:solidFill>
            <a:srgbClr val="C09F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27"/>
          <p:cNvSpPr/>
          <p:nvPr/>
        </p:nvSpPr>
        <p:spPr>
          <a:xfrm>
            <a:off x="129043" y="1506324"/>
            <a:ext cx="373744" cy="353485"/>
          </a:xfrm>
          <a:prstGeom prst="ellipse">
            <a:avLst/>
          </a:prstGeom>
          <a:solidFill>
            <a:srgbClr val="C09F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27"/>
          <p:cNvSpPr/>
          <p:nvPr/>
        </p:nvSpPr>
        <p:spPr>
          <a:xfrm>
            <a:off x="129043" y="2182461"/>
            <a:ext cx="373744" cy="353485"/>
          </a:xfrm>
          <a:prstGeom prst="ellipse">
            <a:avLst/>
          </a:prstGeom>
          <a:solidFill>
            <a:srgbClr val="C09F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27"/>
          <p:cNvSpPr/>
          <p:nvPr/>
        </p:nvSpPr>
        <p:spPr>
          <a:xfrm>
            <a:off x="129043" y="2976863"/>
            <a:ext cx="373744" cy="353485"/>
          </a:xfrm>
          <a:prstGeom prst="ellipse">
            <a:avLst/>
          </a:prstGeom>
          <a:solidFill>
            <a:srgbClr val="C09F5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729654"/>
            <a:ext cx="5004048" cy="29889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53944" y="3348080"/>
            <a:ext cx="576064" cy="1775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168" y="3179008"/>
            <a:ext cx="635616" cy="5156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56" y="1371828"/>
            <a:ext cx="2835440" cy="17561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813864" y="1880583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принят 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463697" y="945937"/>
            <a:ext cx="1105894" cy="131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Потребитель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712528" cy="2880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600" b="1" dirty="0"/>
              <a:t>Зачем это нужно?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11560" y="592401"/>
            <a:ext cx="2808312" cy="3936110"/>
            <a:chOff x="611560" y="486572"/>
            <a:chExt cx="3884487" cy="5877272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486572"/>
              <a:ext cx="3884487" cy="5877272"/>
            </a:xfrm>
            <a:prstGeom prst="rect">
              <a:avLst/>
            </a:prstGeom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1409424" y="1408782"/>
              <a:ext cx="2288759" cy="452705"/>
            </a:xfrm>
            <a:prstGeom prst="roundRect">
              <a:avLst/>
            </a:prstGeom>
            <a:solidFill>
              <a:srgbClr val="C09F5C"/>
            </a:solidFill>
            <a:ln>
              <a:solidFill>
                <a:srgbClr val="94282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</a:rPr>
                <a:t>Зачем это нам ?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66454" y="1935866"/>
              <a:ext cx="2160240" cy="603709"/>
            </a:xfrm>
            <a:prstGeom prst="roundRect">
              <a:avLst/>
            </a:prstGeom>
            <a:solidFill>
              <a:srgbClr val="942825"/>
            </a:solidFill>
            <a:ln>
              <a:solidFill>
                <a:srgbClr val="C09F5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chemeClr val="bg1"/>
                  </a:solidFill>
                </a:rPr>
                <a:t>Прозрачность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2" descr="Приветливый учитель с указкой и улыбкой. плоский рисунок учителя,  изолированные на белом фоне. векторный характер школьного работника. |  Премиум векторы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980" y="944724"/>
              <a:ext cx="360040" cy="36004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Значок Вызова Трубки Телефона В Круге Изолирован Значок Телефонного Звонка  Значок Горячей Линии Старая Значок Телефона Иллюстрация Век — стоковая  векторная графика и другие изображения на тему Белый - iSt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015" y="1047818"/>
              <a:ext cx="175426" cy="17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Video Kamera Liniensymbol. 96 X 96-vektor-symbol Isoliert Auf Weißem  Hintergrund Lizenzfrei nutzbare SVG, Vektorgrafiken, Clip Arts,  Illustrationen. Image 89261211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241" y="983056"/>
              <a:ext cx="283376" cy="28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ая прямоугольная выноска 21"/>
          <p:cNvSpPr/>
          <p:nvPr/>
        </p:nvSpPr>
        <p:spPr>
          <a:xfrm>
            <a:off x="4002899" y="915608"/>
            <a:ext cx="4680520" cy="806625"/>
          </a:xfrm>
          <a:prstGeom prst="wedgeRoundRectCallout">
            <a:avLst>
              <a:gd name="adj1" fmla="val -74325"/>
              <a:gd name="adj2" fmla="val 60701"/>
              <a:gd name="adj3" fmla="val 16667"/>
            </a:avLst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Прозрачность в расчетах за потребленную тепловую энергию между потребителем и РСО</a:t>
            </a: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002899" y="1823084"/>
            <a:ext cx="4680520" cy="488691"/>
          </a:xfrm>
          <a:prstGeom prst="wedgeRoundRectCallout">
            <a:avLst>
              <a:gd name="adj1" fmla="val -74325"/>
              <a:gd name="adj2" fmla="val 50620"/>
              <a:gd name="adj3" fmla="val 16667"/>
            </a:avLst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Сокращение сроков обработки показаний с УУТЭ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4002899" y="2412626"/>
            <a:ext cx="4680520" cy="488691"/>
          </a:xfrm>
          <a:prstGeom prst="wedgeRoundRectCallout">
            <a:avLst>
              <a:gd name="adj1" fmla="val -74170"/>
              <a:gd name="adj2" fmla="val 28344"/>
              <a:gd name="adj3" fmla="val 16667"/>
            </a:avLst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Сокращение доли ручного труда при обработке показаний УУТЭ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002899" y="3002168"/>
            <a:ext cx="4680520" cy="806625"/>
          </a:xfrm>
          <a:prstGeom prst="wedgeRoundRectCallout">
            <a:avLst>
              <a:gd name="adj1" fmla="val -74170"/>
              <a:gd name="adj2" fmla="val -22071"/>
              <a:gd name="adj3" fmla="val 16667"/>
            </a:avLst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контроля за работой приборов учёта как со стороны потребителя, так и со стороны РСО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002899" y="3909158"/>
            <a:ext cx="4680520" cy="619353"/>
          </a:xfrm>
          <a:prstGeom prst="wedgeRoundRectCallout">
            <a:avLst>
              <a:gd name="adj1" fmla="val -74170"/>
              <a:gd name="adj2" fmla="val -72637"/>
              <a:gd name="adj3" fmla="val 16667"/>
            </a:avLst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внедрения систем диспетчеризации и аналитики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99388" y="2037784"/>
            <a:ext cx="1561758" cy="404884"/>
          </a:xfrm>
          <a:prstGeom prst="roundRect">
            <a:avLst/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Сроки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06016" y="2503714"/>
            <a:ext cx="1561758" cy="404884"/>
          </a:xfrm>
          <a:prstGeom prst="roundRect">
            <a:avLst/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Автоматизация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06016" y="2966895"/>
            <a:ext cx="1561758" cy="404884"/>
          </a:xfrm>
          <a:prstGeom prst="roundRect">
            <a:avLst/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Контроль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06016" y="3432725"/>
            <a:ext cx="1561758" cy="404884"/>
          </a:xfrm>
          <a:prstGeom prst="roundRect">
            <a:avLst/>
          </a:prstGeom>
          <a:solidFill>
            <a:srgbClr val="942825"/>
          </a:solidFill>
          <a:ln>
            <a:solidFill>
              <a:srgbClr val="C09F5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Аналитика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8380" y="3898555"/>
            <a:ext cx="1654671" cy="303184"/>
          </a:xfrm>
          <a:prstGeom prst="roundRect">
            <a:avLst/>
          </a:prstGeom>
          <a:solidFill>
            <a:srgbClr val="C09F5C"/>
          </a:solidFill>
          <a:ln>
            <a:solidFill>
              <a:srgbClr val="94282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Неплохо!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712528" cy="2880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600" b="1" dirty="0"/>
              <a:t>Сопровождение и обслуживание АССП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166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3-х летние договоры по обслуживанию АССП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8060" y="2470179"/>
            <a:ext cx="4690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работоспособности оборудования АССП не менее 94% от общего количества подключенных к АССП УУТЭ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771550"/>
            <a:ext cx="3221409" cy="32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002724" y="4182489"/>
            <a:ext cx="788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г. Предприятие достигло поставленной цели по 100 % подключению к АССП всех УУТЭ, имеющих техническую возможность подключения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8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2723" y="2"/>
            <a:ext cx="6712528" cy="483178"/>
          </a:xfrm>
        </p:spPr>
        <p:txBody>
          <a:bodyPr>
            <a:normAutofit/>
          </a:bodyPr>
          <a:lstStyle/>
          <a:p>
            <a:r>
              <a:rPr lang="ru-RU" sz="2000" b="1" dirty="0"/>
              <a:t>Достижение 100% подключения УУТЭ к АССП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788025" y="1137236"/>
          <a:ext cx="3893570" cy="201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563"/>
                <a:gridCol w="955027"/>
                <a:gridCol w="1130932"/>
                <a:gridCol w="926048"/>
              </a:tblGrid>
              <a:tr h="10024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УУТЭ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28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УУТЭ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9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«Услуга»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УУТЭ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D6D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20 353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28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14695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9F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3 172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D6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107504" y="555526"/>
          <a:ext cx="4536504" cy="3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51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07BE-2600-4CEE-9628-5DC97552FD3D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3478"/>
            <a:ext cx="6712528" cy="2880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600" b="1" dirty="0"/>
              <a:t>Обслуживание АССП сегодня и модель «Услуга»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D82A8F-2BD1-41EE-80D0-B7E1A7B6668C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49484"/>
              </p:ext>
            </p:extLst>
          </p:nvPr>
        </p:nvGraphicFramePr>
        <p:xfrm>
          <a:off x="611560" y="508711"/>
          <a:ext cx="7848872" cy="4223279"/>
        </p:xfrm>
        <a:graphic>
          <a:graphicData uri="http://schemas.openxmlformats.org/drawingml/2006/table">
            <a:tbl>
              <a:tblPr firstRow="1" firstCol="1" bandRow="1"/>
              <a:tblGrid>
                <a:gridCol w="4096392"/>
                <a:gridCol w="3752480"/>
              </a:tblGrid>
              <a:tr h="176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настоящее время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Перспектива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и серверное оборудование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94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Состоит из двух БД с интеграцией через модуль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IGS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 наличие собственных серверных мощностей и развитие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услуги посредством облачных технологий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требует содержание серверных мощностей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требует администрирования и обновления общего и специального ПО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8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Интеграционные возможности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9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Отсутствует интеграция по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API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API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88">
                <a:tc gridSpan="2">
                  <a:txBody>
                    <a:bodyPr/>
                    <a:lstStyle/>
                    <a:p>
                      <a:pPr marL="202565"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 и развитие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59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Требуется обновления </a:t>
                      </a:r>
                      <a:r>
                        <a:rPr lang="ru-RU" sz="12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версий 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2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отдельный бюджет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Требуется внедрение автоматизации внесения начальных значений интеграторов из текущих данных прибора за отдельный бюджет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Требуется модернизация при изменении бизнес-процессов предприятия или изменения законодательства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Доработка функционала с учетом изменений в законодательстве и бизнес-процессов предприятия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Реализовано формирование тотальных значений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Диспетчерская служба тех. Поддержки пользователей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9919">
                <a:tc gridSpan="2">
                  <a:txBody>
                    <a:bodyPr/>
                    <a:lstStyle/>
                    <a:p>
                      <a:pPr marL="202565" algn="ctr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Оборудование связи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75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Работает только </a:t>
                      </a:r>
                      <a:r>
                        <a:rPr lang="ru-RU" sz="12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одной</a:t>
                      </a:r>
                      <a:r>
                        <a:rPr lang="ru-RU" sz="1200" kern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моделью</a:t>
                      </a:r>
                      <a:r>
                        <a:rPr lang="ru-RU" sz="1200" kern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УСПД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Требует дополнительных финансовых затрат на ЗИП и выполнения работ по ремонту или модернизации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Работает с более 20 моделей различных производителей УСПД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на ЗИП и работы по ремонту или модернизации входят в состав услуги  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62" marR="600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0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9746</TotalTime>
  <Words>458</Words>
  <Application>Microsoft Office PowerPoint</Application>
  <PresentationFormat>Экран (16:9)</PresentationFormat>
  <Paragraphs>111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1_Тема Office</vt:lpstr>
      <vt:lpstr>Автоматизированная система сбора показаний ГУП «ТЭК СПб»</vt:lpstr>
      <vt:lpstr>Что такое АССП?</vt:lpstr>
      <vt:lpstr>За чей счет?</vt:lpstr>
      <vt:lpstr>На каком основании?</vt:lpstr>
      <vt:lpstr>Порядок взаимодействия после подключения к АССП.</vt:lpstr>
      <vt:lpstr>Зачем это нужно?</vt:lpstr>
      <vt:lpstr>Сопровождение и обслуживание АССП</vt:lpstr>
      <vt:lpstr>Достижение 100% подключения УУТЭ к АССП</vt:lpstr>
      <vt:lpstr>Обслуживание АССП сегодня и модель «Услуга»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плана первоочередных мероприятий  по восстановлению финансовой сбалансированности  предприятия</dc:title>
  <dc:creator>Стельмах Тарас Дмитриевич</dc:creator>
  <cp:lastModifiedBy>Семёнов Андрей Сергеевич</cp:lastModifiedBy>
  <cp:revision>696</cp:revision>
  <cp:lastPrinted>2021-12-15T15:16:05Z</cp:lastPrinted>
  <dcterms:created xsi:type="dcterms:W3CDTF">2019-09-25T08:13:37Z</dcterms:created>
  <dcterms:modified xsi:type="dcterms:W3CDTF">2024-04-19T07:19:43Z</dcterms:modified>
</cp:coreProperties>
</file>