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0" r:id="rId3"/>
    <p:sldId id="264" r:id="rId4"/>
    <p:sldId id="288" r:id="rId5"/>
    <p:sldId id="262" r:id="rId6"/>
    <p:sldId id="261" r:id="rId7"/>
    <p:sldId id="263" r:id="rId8"/>
    <p:sldId id="289" r:id="rId9"/>
    <p:sldId id="266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69A"/>
    <a:srgbClr val="9BBB59"/>
    <a:srgbClr val="9FD14F"/>
    <a:srgbClr val="FFFFFF"/>
    <a:srgbClr val="007635"/>
    <a:srgbClr val="002E15"/>
    <a:srgbClr val="F2F2F2"/>
    <a:srgbClr val="92D050"/>
    <a:srgbClr val="00682F"/>
    <a:srgbClr val="F9F9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5" autoAdjust="0"/>
  </p:normalViewPr>
  <p:slideViewPr>
    <p:cSldViewPr>
      <p:cViewPr varScale="1">
        <p:scale>
          <a:sx n="154" d="100"/>
          <a:sy n="154" d="100"/>
        </p:scale>
        <p:origin x="-38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FDE95-AF15-4F0B-8F34-CCB6A441B25E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631D0-C4FD-4342-AFD3-19DE4BABEB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7917B-47CE-429D-ADE1-40F40F0D674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5D42C-5B61-4464-92A4-134B712B6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D42C-5B61-4464-92A4-134B712B659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D42C-5B61-4464-92A4-134B712B659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D42C-5B61-4464-92A4-134B712B659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 userDrawn="1"/>
        </p:nvSpPr>
        <p:spPr>
          <a:xfrm>
            <a:off x="3275856" y="0"/>
            <a:ext cx="5868144" cy="483518"/>
          </a:xfrm>
          <a:custGeom>
            <a:avLst/>
            <a:gdLst>
              <a:gd name="connsiteX0" fmla="*/ 0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0 w 5292080"/>
              <a:gd name="connsiteY4" fmla="*/ 0 h 411510"/>
              <a:gd name="connsiteX0" fmla="*/ 504056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504056 w 5292080"/>
              <a:gd name="connsiteY4" fmla="*/ 0 h 41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080" h="411510">
                <a:moveTo>
                  <a:pt x="504056" y="0"/>
                </a:moveTo>
                <a:lnTo>
                  <a:pt x="5292080" y="0"/>
                </a:lnTo>
                <a:lnTo>
                  <a:pt x="5292080" y="411510"/>
                </a:lnTo>
                <a:lnTo>
                  <a:pt x="0" y="411510"/>
                </a:lnTo>
                <a:lnTo>
                  <a:pt x="504056" y="0"/>
                </a:lnTo>
                <a:close/>
              </a:path>
            </a:pathLst>
          </a:custGeom>
          <a:solidFill>
            <a:srgbClr val="92D05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 userDrawn="1"/>
        </p:nvSpPr>
        <p:spPr>
          <a:xfrm flipH="1" flipV="1">
            <a:off x="0" y="4876006"/>
            <a:ext cx="3347864" cy="267494"/>
          </a:xfrm>
          <a:custGeom>
            <a:avLst/>
            <a:gdLst>
              <a:gd name="connsiteX0" fmla="*/ 0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0 w 5292080"/>
              <a:gd name="connsiteY4" fmla="*/ 0 h 411510"/>
              <a:gd name="connsiteX0" fmla="*/ 504056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504056 w 5292080"/>
              <a:gd name="connsiteY4" fmla="*/ 0 h 41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080" h="411510">
                <a:moveTo>
                  <a:pt x="504056" y="0"/>
                </a:moveTo>
                <a:lnTo>
                  <a:pt x="5292080" y="0"/>
                </a:lnTo>
                <a:lnTo>
                  <a:pt x="5292080" y="411510"/>
                </a:lnTo>
                <a:lnTo>
                  <a:pt x="0" y="411510"/>
                </a:lnTo>
                <a:lnTo>
                  <a:pt x="504056" y="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оготип основной цветной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23478"/>
            <a:ext cx="2685924" cy="360000"/>
          </a:xfrm>
          <a:prstGeom prst="rect">
            <a:avLst/>
          </a:prstGeom>
        </p:spPr>
      </p:pic>
      <p:sp>
        <p:nvSpPr>
          <p:cNvPr id="19" name="Полилиния 18"/>
          <p:cNvSpPr/>
          <p:nvPr userDrawn="1"/>
        </p:nvSpPr>
        <p:spPr>
          <a:xfrm>
            <a:off x="3275856" y="0"/>
            <a:ext cx="5868144" cy="483518"/>
          </a:xfrm>
          <a:custGeom>
            <a:avLst/>
            <a:gdLst>
              <a:gd name="connsiteX0" fmla="*/ 0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0 w 5292080"/>
              <a:gd name="connsiteY4" fmla="*/ 0 h 411510"/>
              <a:gd name="connsiteX0" fmla="*/ 504056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504056 w 5292080"/>
              <a:gd name="connsiteY4" fmla="*/ 0 h 41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080" h="411510">
                <a:moveTo>
                  <a:pt x="504056" y="0"/>
                </a:moveTo>
                <a:lnTo>
                  <a:pt x="5292080" y="0"/>
                </a:lnTo>
                <a:lnTo>
                  <a:pt x="5292080" y="411510"/>
                </a:lnTo>
                <a:lnTo>
                  <a:pt x="0" y="411510"/>
                </a:lnTo>
                <a:lnTo>
                  <a:pt x="504056" y="0"/>
                </a:lnTo>
                <a:close/>
              </a:path>
            </a:pathLst>
          </a:custGeom>
          <a:solidFill>
            <a:srgbClr val="92D05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 userDrawn="1"/>
        </p:nvSpPr>
        <p:spPr>
          <a:xfrm flipH="1" flipV="1">
            <a:off x="0" y="4876006"/>
            <a:ext cx="3347864" cy="267494"/>
          </a:xfrm>
          <a:custGeom>
            <a:avLst/>
            <a:gdLst>
              <a:gd name="connsiteX0" fmla="*/ 0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0 w 5292080"/>
              <a:gd name="connsiteY4" fmla="*/ 0 h 411510"/>
              <a:gd name="connsiteX0" fmla="*/ 504056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504056 w 5292080"/>
              <a:gd name="connsiteY4" fmla="*/ 0 h 41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2080" h="411510">
                <a:moveTo>
                  <a:pt x="504056" y="0"/>
                </a:moveTo>
                <a:lnTo>
                  <a:pt x="5292080" y="0"/>
                </a:lnTo>
                <a:lnTo>
                  <a:pt x="5292080" y="411510"/>
                </a:lnTo>
                <a:lnTo>
                  <a:pt x="0" y="411510"/>
                </a:lnTo>
                <a:lnTo>
                  <a:pt x="504056" y="0"/>
                </a:lnTo>
                <a:close/>
              </a:path>
            </a:pathLst>
          </a:custGeom>
          <a:solidFill>
            <a:srgbClr val="92D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1.png"/>
          <p:cNvPicPr>
            <a:picLocks noChangeAspect="1"/>
          </p:cNvPicPr>
          <p:nvPr userDrawn="1"/>
        </p:nvPicPr>
        <p:blipFill>
          <a:blip r:embed="rId4" cstate="print">
            <a:lum bright="3000" contrast="-3000"/>
          </a:blip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AC0E-85A5-4271-A9D2-8441B82D39A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7544" y="138071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82F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АКТУАЛЬНЫЕ ВОПРОСЫ РАЗВИТИЯ МЕТРОЛОГИЧЕСКОГО ОБЕСПЕЧЕНИЯ</a:t>
            </a:r>
            <a:endParaRPr lang="ru-RU" sz="2800" b="1" dirty="0">
              <a:solidFill>
                <a:srgbClr val="92D050"/>
              </a:solidFill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flipH="1" flipV="1">
            <a:off x="0" y="-4"/>
            <a:ext cx="1403648" cy="915570"/>
          </a:xfrm>
          <a:custGeom>
            <a:avLst/>
            <a:gdLst>
              <a:gd name="connsiteX0" fmla="*/ 0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0 w 5292080"/>
              <a:gd name="connsiteY4" fmla="*/ 0 h 411510"/>
              <a:gd name="connsiteX0" fmla="*/ 504056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504056 w 5292080"/>
              <a:gd name="connsiteY4" fmla="*/ 0 h 411510"/>
              <a:gd name="connsiteX0" fmla="*/ 3378938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3378938 w 5292080"/>
              <a:gd name="connsiteY4" fmla="*/ 0 h 411510"/>
              <a:gd name="connsiteX0" fmla="*/ 4279988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4279988 w 5292080"/>
              <a:gd name="connsiteY4" fmla="*/ 0 h 411510"/>
              <a:gd name="connsiteX0" fmla="*/ 4505251 w 5517343"/>
              <a:gd name="connsiteY0" fmla="*/ 0 h 411510"/>
              <a:gd name="connsiteX1" fmla="*/ 5517343 w 5517343"/>
              <a:gd name="connsiteY1" fmla="*/ 0 h 411510"/>
              <a:gd name="connsiteX2" fmla="*/ 5517343 w 5517343"/>
              <a:gd name="connsiteY2" fmla="*/ 411510 h 411510"/>
              <a:gd name="connsiteX3" fmla="*/ 0 w 5517343"/>
              <a:gd name="connsiteY3" fmla="*/ 411510 h 411510"/>
              <a:gd name="connsiteX4" fmla="*/ 4505251 w 5517343"/>
              <a:gd name="connsiteY4" fmla="*/ 0 h 411510"/>
              <a:gd name="connsiteX0" fmla="*/ 2477888 w 5517343"/>
              <a:gd name="connsiteY0" fmla="*/ 0 h 411510"/>
              <a:gd name="connsiteX1" fmla="*/ 5517343 w 5517343"/>
              <a:gd name="connsiteY1" fmla="*/ 0 h 411510"/>
              <a:gd name="connsiteX2" fmla="*/ 5517343 w 5517343"/>
              <a:gd name="connsiteY2" fmla="*/ 411510 h 411510"/>
              <a:gd name="connsiteX3" fmla="*/ 0 w 5517343"/>
              <a:gd name="connsiteY3" fmla="*/ 411510 h 411510"/>
              <a:gd name="connsiteX4" fmla="*/ 2477888 w 5517343"/>
              <a:gd name="connsiteY4" fmla="*/ 0 h 411510"/>
              <a:gd name="connsiteX0" fmla="*/ 2027363 w 5066818"/>
              <a:gd name="connsiteY0" fmla="*/ 0 h 411510"/>
              <a:gd name="connsiteX1" fmla="*/ 5066818 w 5066818"/>
              <a:gd name="connsiteY1" fmla="*/ 0 h 411510"/>
              <a:gd name="connsiteX2" fmla="*/ 5066818 w 5066818"/>
              <a:gd name="connsiteY2" fmla="*/ 411510 h 411510"/>
              <a:gd name="connsiteX3" fmla="*/ 0 w 5066818"/>
              <a:gd name="connsiteY3" fmla="*/ 411510 h 411510"/>
              <a:gd name="connsiteX4" fmla="*/ 2027363 w 5066818"/>
              <a:gd name="connsiteY4" fmla="*/ 0 h 411510"/>
              <a:gd name="connsiteX0" fmla="*/ 4054726 w 5066818"/>
              <a:gd name="connsiteY0" fmla="*/ 0 h 411510"/>
              <a:gd name="connsiteX1" fmla="*/ 5066818 w 5066818"/>
              <a:gd name="connsiteY1" fmla="*/ 0 h 411510"/>
              <a:gd name="connsiteX2" fmla="*/ 5066818 w 5066818"/>
              <a:gd name="connsiteY2" fmla="*/ 411510 h 411510"/>
              <a:gd name="connsiteX3" fmla="*/ 0 w 5066818"/>
              <a:gd name="connsiteY3" fmla="*/ 411510 h 411510"/>
              <a:gd name="connsiteX4" fmla="*/ 4054726 w 5066818"/>
              <a:gd name="connsiteY4" fmla="*/ 0 h 411510"/>
              <a:gd name="connsiteX0" fmla="*/ 4054726 w 5066818"/>
              <a:gd name="connsiteY0" fmla="*/ 0 h 450033"/>
              <a:gd name="connsiteX1" fmla="*/ 5066818 w 5066818"/>
              <a:gd name="connsiteY1" fmla="*/ 0 h 450033"/>
              <a:gd name="connsiteX2" fmla="*/ 5066818 w 5066818"/>
              <a:gd name="connsiteY2" fmla="*/ 450033 h 450033"/>
              <a:gd name="connsiteX3" fmla="*/ 0 w 5066818"/>
              <a:gd name="connsiteY3" fmla="*/ 411510 h 450033"/>
              <a:gd name="connsiteX4" fmla="*/ 4054726 w 5066818"/>
              <a:gd name="connsiteY4" fmla="*/ 0 h 450033"/>
              <a:gd name="connsiteX0" fmla="*/ 4505251 w 5517343"/>
              <a:gd name="connsiteY0" fmla="*/ 0 h 450033"/>
              <a:gd name="connsiteX1" fmla="*/ 5517343 w 5517343"/>
              <a:gd name="connsiteY1" fmla="*/ 0 h 450033"/>
              <a:gd name="connsiteX2" fmla="*/ 5517343 w 5517343"/>
              <a:gd name="connsiteY2" fmla="*/ 450033 h 450033"/>
              <a:gd name="connsiteX3" fmla="*/ 0 w 5517343"/>
              <a:gd name="connsiteY3" fmla="*/ 450033 h 450033"/>
              <a:gd name="connsiteX4" fmla="*/ 4505251 w 5517343"/>
              <a:gd name="connsiteY4" fmla="*/ 0 h 450033"/>
              <a:gd name="connsiteX0" fmla="*/ 7433664 w 8445756"/>
              <a:gd name="connsiteY0" fmla="*/ 0 h 450033"/>
              <a:gd name="connsiteX1" fmla="*/ 8445756 w 8445756"/>
              <a:gd name="connsiteY1" fmla="*/ 0 h 450033"/>
              <a:gd name="connsiteX2" fmla="*/ 8445756 w 8445756"/>
              <a:gd name="connsiteY2" fmla="*/ 450033 h 450033"/>
              <a:gd name="connsiteX3" fmla="*/ 0 w 8445756"/>
              <a:gd name="connsiteY3" fmla="*/ 450033 h 450033"/>
              <a:gd name="connsiteX4" fmla="*/ 7433664 w 8445756"/>
              <a:gd name="connsiteY4" fmla="*/ 0 h 450033"/>
              <a:gd name="connsiteX0" fmla="*/ 8445756 w 8445756"/>
              <a:gd name="connsiteY0" fmla="*/ 0 h 450033"/>
              <a:gd name="connsiteX1" fmla="*/ 8445756 w 8445756"/>
              <a:gd name="connsiteY1" fmla="*/ 0 h 450033"/>
              <a:gd name="connsiteX2" fmla="*/ 8445756 w 8445756"/>
              <a:gd name="connsiteY2" fmla="*/ 450033 h 450033"/>
              <a:gd name="connsiteX3" fmla="*/ 0 w 8445756"/>
              <a:gd name="connsiteY3" fmla="*/ 450033 h 450033"/>
              <a:gd name="connsiteX4" fmla="*/ 8445756 w 8445756"/>
              <a:gd name="connsiteY4" fmla="*/ 0 h 45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5756" h="450033">
                <a:moveTo>
                  <a:pt x="8445756" y="0"/>
                </a:moveTo>
                <a:lnTo>
                  <a:pt x="8445756" y="0"/>
                </a:lnTo>
                <a:lnTo>
                  <a:pt x="8445756" y="450033"/>
                </a:lnTo>
                <a:lnTo>
                  <a:pt x="0" y="450033"/>
                </a:lnTo>
                <a:lnTo>
                  <a:pt x="8445756" y="0"/>
                </a:lnTo>
                <a:close/>
              </a:path>
            </a:pathLst>
          </a:custGeom>
          <a:solidFill>
            <a:srgbClr val="00763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8460432" y="4659982"/>
            <a:ext cx="683568" cy="483518"/>
          </a:xfrm>
          <a:custGeom>
            <a:avLst/>
            <a:gdLst>
              <a:gd name="connsiteX0" fmla="*/ 0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0 w 5292080"/>
              <a:gd name="connsiteY4" fmla="*/ 0 h 411510"/>
              <a:gd name="connsiteX0" fmla="*/ 504056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504056 w 5292080"/>
              <a:gd name="connsiteY4" fmla="*/ 0 h 411510"/>
              <a:gd name="connsiteX0" fmla="*/ 3378938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3378938 w 5292080"/>
              <a:gd name="connsiteY4" fmla="*/ 0 h 411510"/>
              <a:gd name="connsiteX0" fmla="*/ 4279988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4279988 w 5292080"/>
              <a:gd name="connsiteY4" fmla="*/ 0 h 411510"/>
              <a:gd name="connsiteX0" fmla="*/ 4505251 w 5517343"/>
              <a:gd name="connsiteY0" fmla="*/ 0 h 411510"/>
              <a:gd name="connsiteX1" fmla="*/ 5517343 w 5517343"/>
              <a:gd name="connsiteY1" fmla="*/ 0 h 411510"/>
              <a:gd name="connsiteX2" fmla="*/ 5517343 w 5517343"/>
              <a:gd name="connsiteY2" fmla="*/ 411510 h 411510"/>
              <a:gd name="connsiteX3" fmla="*/ 0 w 5517343"/>
              <a:gd name="connsiteY3" fmla="*/ 411510 h 411510"/>
              <a:gd name="connsiteX4" fmla="*/ 4505251 w 5517343"/>
              <a:gd name="connsiteY4" fmla="*/ 0 h 411510"/>
              <a:gd name="connsiteX0" fmla="*/ 2477888 w 5517343"/>
              <a:gd name="connsiteY0" fmla="*/ 0 h 411510"/>
              <a:gd name="connsiteX1" fmla="*/ 5517343 w 5517343"/>
              <a:gd name="connsiteY1" fmla="*/ 0 h 411510"/>
              <a:gd name="connsiteX2" fmla="*/ 5517343 w 5517343"/>
              <a:gd name="connsiteY2" fmla="*/ 411510 h 411510"/>
              <a:gd name="connsiteX3" fmla="*/ 0 w 5517343"/>
              <a:gd name="connsiteY3" fmla="*/ 411510 h 411510"/>
              <a:gd name="connsiteX4" fmla="*/ 2477888 w 5517343"/>
              <a:gd name="connsiteY4" fmla="*/ 0 h 411510"/>
              <a:gd name="connsiteX0" fmla="*/ 2027363 w 5066818"/>
              <a:gd name="connsiteY0" fmla="*/ 0 h 411510"/>
              <a:gd name="connsiteX1" fmla="*/ 5066818 w 5066818"/>
              <a:gd name="connsiteY1" fmla="*/ 0 h 411510"/>
              <a:gd name="connsiteX2" fmla="*/ 5066818 w 5066818"/>
              <a:gd name="connsiteY2" fmla="*/ 411510 h 411510"/>
              <a:gd name="connsiteX3" fmla="*/ 0 w 5066818"/>
              <a:gd name="connsiteY3" fmla="*/ 411510 h 411510"/>
              <a:gd name="connsiteX4" fmla="*/ 2027363 w 5066818"/>
              <a:gd name="connsiteY4" fmla="*/ 0 h 411510"/>
              <a:gd name="connsiteX0" fmla="*/ 4054726 w 5066818"/>
              <a:gd name="connsiteY0" fmla="*/ 0 h 411510"/>
              <a:gd name="connsiteX1" fmla="*/ 5066818 w 5066818"/>
              <a:gd name="connsiteY1" fmla="*/ 0 h 411510"/>
              <a:gd name="connsiteX2" fmla="*/ 5066818 w 5066818"/>
              <a:gd name="connsiteY2" fmla="*/ 411510 h 411510"/>
              <a:gd name="connsiteX3" fmla="*/ 0 w 5066818"/>
              <a:gd name="connsiteY3" fmla="*/ 411510 h 411510"/>
              <a:gd name="connsiteX4" fmla="*/ 4054726 w 5066818"/>
              <a:gd name="connsiteY4" fmla="*/ 0 h 411510"/>
              <a:gd name="connsiteX0" fmla="*/ 4054726 w 5066818"/>
              <a:gd name="connsiteY0" fmla="*/ 0 h 450033"/>
              <a:gd name="connsiteX1" fmla="*/ 5066818 w 5066818"/>
              <a:gd name="connsiteY1" fmla="*/ 0 h 450033"/>
              <a:gd name="connsiteX2" fmla="*/ 5066818 w 5066818"/>
              <a:gd name="connsiteY2" fmla="*/ 450033 h 450033"/>
              <a:gd name="connsiteX3" fmla="*/ 0 w 5066818"/>
              <a:gd name="connsiteY3" fmla="*/ 411510 h 450033"/>
              <a:gd name="connsiteX4" fmla="*/ 4054726 w 5066818"/>
              <a:gd name="connsiteY4" fmla="*/ 0 h 450033"/>
              <a:gd name="connsiteX0" fmla="*/ 4505251 w 5517343"/>
              <a:gd name="connsiteY0" fmla="*/ 0 h 450033"/>
              <a:gd name="connsiteX1" fmla="*/ 5517343 w 5517343"/>
              <a:gd name="connsiteY1" fmla="*/ 0 h 450033"/>
              <a:gd name="connsiteX2" fmla="*/ 5517343 w 5517343"/>
              <a:gd name="connsiteY2" fmla="*/ 450033 h 450033"/>
              <a:gd name="connsiteX3" fmla="*/ 0 w 5517343"/>
              <a:gd name="connsiteY3" fmla="*/ 450033 h 450033"/>
              <a:gd name="connsiteX4" fmla="*/ 4505251 w 5517343"/>
              <a:gd name="connsiteY4" fmla="*/ 0 h 450033"/>
              <a:gd name="connsiteX0" fmla="*/ 7433664 w 8445756"/>
              <a:gd name="connsiteY0" fmla="*/ 0 h 450033"/>
              <a:gd name="connsiteX1" fmla="*/ 8445756 w 8445756"/>
              <a:gd name="connsiteY1" fmla="*/ 0 h 450033"/>
              <a:gd name="connsiteX2" fmla="*/ 8445756 w 8445756"/>
              <a:gd name="connsiteY2" fmla="*/ 450033 h 450033"/>
              <a:gd name="connsiteX3" fmla="*/ 0 w 8445756"/>
              <a:gd name="connsiteY3" fmla="*/ 450033 h 450033"/>
              <a:gd name="connsiteX4" fmla="*/ 7433664 w 8445756"/>
              <a:gd name="connsiteY4" fmla="*/ 0 h 450033"/>
              <a:gd name="connsiteX0" fmla="*/ 8445756 w 8445756"/>
              <a:gd name="connsiteY0" fmla="*/ 0 h 450033"/>
              <a:gd name="connsiteX1" fmla="*/ 8445756 w 8445756"/>
              <a:gd name="connsiteY1" fmla="*/ 0 h 450033"/>
              <a:gd name="connsiteX2" fmla="*/ 8445756 w 8445756"/>
              <a:gd name="connsiteY2" fmla="*/ 450033 h 450033"/>
              <a:gd name="connsiteX3" fmla="*/ 0 w 8445756"/>
              <a:gd name="connsiteY3" fmla="*/ 450033 h 450033"/>
              <a:gd name="connsiteX4" fmla="*/ 8445756 w 8445756"/>
              <a:gd name="connsiteY4" fmla="*/ 0 h 450033"/>
              <a:gd name="connsiteX0" fmla="*/ 8445756 w 8445756"/>
              <a:gd name="connsiteY0" fmla="*/ 0 h 736388"/>
              <a:gd name="connsiteX1" fmla="*/ 8445756 w 8445756"/>
              <a:gd name="connsiteY1" fmla="*/ 286355 h 736388"/>
              <a:gd name="connsiteX2" fmla="*/ 8445756 w 8445756"/>
              <a:gd name="connsiteY2" fmla="*/ 736388 h 736388"/>
              <a:gd name="connsiteX3" fmla="*/ 0 w 8445756"/>
              <a:gd name="connsiteY3" fmla="*/ 736388 h 736388"/>
              <a:gd name="connsiteX4" fmla="*/ 8445756 w 8445756"/>
              <a:gd name="connsiteY4" fmla="*/ 0 h 736388"/>
              <a:gd name="connsiteX0" fmla="*/ 8445756 w 8445756"/>
              <a:gd name="connsiteY0" fmla="*/ 0 h 1022743"/>
              <a:gd name="connsiteX1" fmla="*/ 8445756 w 8445756"/>
              <a:gd name="connsiteY1" fmla="*/ 572710 h 1022743"/>
              <a:gd name="connsiteX2" fmla="*/ 8445756 w 8445756"/>
              <a:gd name="connsiteY2" fmla="*/ 1022743 h 1022743"/>
              <a:gd name="connsiteX3" fmla="*/ 0 w 8445756"/>
              <a:gd name="connsiteY3" fmla="*/ 1022743 h 1022743"/>
              <a:gd name="connsiteX4" fmla="*/ 8445756 w 8445756"/>
              <a:gd name="connsiteY4" fmla="*/ 0 h 102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5756" h="1022743">
                <a:moveTo>
                  <a:pt x="8445756" y="0"/>
                </a:moveTo>
                <a:lnTo>
                  <a:pt x="8445756" y="572710"/>
                </a:lnTo>
                <a:lnTo>
                  <a:pt x="8445756" y="1022743"/>
                </a:lnTo>
                <a:lnTo>
                  <a:pt x="0" y="1022743"/>
                </a:lnTo>
                <a:lnTo>
                  <a:pt x="8445756" y="0"/>
                </a:lnTo>
                <a:close/>
              </a:path>
            </a:pathLst>
          </a:custGeom>
          <a:solidFill>
            <a:srgbClr val="00763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I:\All\Демидова М.А\Логотип основной цветн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6194"/>
            <a:ext cx="2499429" cy="335316"/>
          </a:xfrm>
          <a:prstGeom prst="rect">
            <a:avLst/>
          </a:prstGeom>
          <a:noFill/>
        </p:spPr>
      </p:pic>
      <p:sp>
        <p:nvSpPr>
          <p:cNvPr id="6" name="TextShape 2"/>
          <p:cNvSpPr txBox="1"/>
          <p:nvPr/>
        </p:nvSpPr>
        <p:spPr>
          <a:xfrm>
            <a:off x="2411760" y="2950254"/>
            <a:ext cx="6480360" cy="9176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360"/>
              </a:spcBef>
            </a:pPr>
            <a:r>
              <a:rPr lang="ru-RU" sz="1600" b="0" strike="noStrike" spc="-1" dirty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Докладчик: </a:t>
            </a:r>
            <a:r>
              <a:rPr sz="1600" dirty="0">
                <a:latin typeface="Arial" pitchFamily="34" charset="0"/>
                <a:cs typeface="Arial" pitchFamily="34" charset="0"/>
              </a:rPr>
              <a:t/>
            </a:r>
            <a:br>
              <a:rPr sz="1600" dirty="0">
                <a:latin typeface="Arial" pitchFamily="34" charset="0"/>
                <a:cs typeface="Arial" pitchFamily="34" charset="0"/>
              </a:rPr>
            </a:br>
            <a: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 Начальник метрологического </a:t>
            </a:r>
            <a:b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отдела теплотехнических измерений </a:t>
            </a:r>
            <a:b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ФБУ «</a:t>
            </a:r>
            <a:r>
              <a:rPr lang="ru-RU" sz="1600" spc="-1" dirty="0" err="1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Тест-С.-Петербург</a:t>
            </a:r>
            <a: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» </a:t>
            </a:r>
            <a:b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spc="-1" dirty="0" err="1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Трощинин</a:t>
            </a:r>
            <a: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 Б.А.</a:t>
            </a:r>
            <a:endParaRPr lang="ru-RU" sz="1600" b="0" strike="noStrike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stomShape 6"/>
          <p:cNvSpPr/>
          <p:nvPr/>
        </p:nvSpPr>
        <p:spPr>
          <a:xfrm>
            <a:off x="3203848" y="4765860"/>
            <a:ext cx="5616624" cy="37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ru-RU" sz="1050" spc="-1" dirty="0" smtClean="0">
                <a:solidFill>
                  <a:srgbClr val="8B8B8B"/>
                </a:solidFill>
                <a:latin typeface="Calibri"/>
              </a:rPr>
              <a:t>Ежегодная международная 49-я научно-практическая конференция «Коммерческий учет энергоносителей», г. Санкт-Петербург, 24.04.2024</a:t>
            </a:r>
            <a:endParaRPr lang="ru-RU" sz="1050" spc="-1" dirty="0">
              <a:solidFill>
                <a:srgbClr val="8B8B8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/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FAC0E-85A5-4271-A9D2-8441B82D39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8" y="555526"/>
            <a:ext cx="6480720" cy="648072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Федеральный закон от 14.02.2024 №</a:t>
            </a:r>
            <a:r>
              <a:rPr lang="en-US" sz="12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18-</a:t>
            </a:r>
            <a:r>
              <a:rPr lang="ru-RU" sz="12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ФЗ </a:t>
            </a:r>
          </a:p>
          <a:p>
            <a:pPr algn="ctr"/>
            <a:r>
              <a:rPr lang="ru-RU" sz="1200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«О внесении изменений в Федеральный закон </a:t>
            </a:r>
            <a:r>
              <a:rPr lang="ru-RU" sz="12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«Об обеспечении единства измерений»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764704" y="0"/>
            <a:ext cx="9144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rgbClr val="00682F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Федеральный закон от 26.06.2008 № 102-ФЗ </a:t>
            </a:r>
            <a:endParaRPr lang="ru-RU" b="1" dirty="0">
              <a:solidFill>
                <a:srgbClr val="00682F"/>
              </a:solidFill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19672" y="1203598"/>
            <a:ext cx="61744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>вступает в силу </a:t>
            </a:r>
            <a:r>
              <a:rPr lang="ru-RU" sz="1000" b="1" dirty="0" smtClean="0">
                <a:solidFill>
                  <a:srgbClr val="007635"/>
                </a:solidFill>
              </a:rPr>
              <a:t>с 1 марта 2025 года</a:t>
            </a:r>
            <a:r>
              <a:rPr lang="ru-RU" sz="1000" dirty="0" smtClean="0"/>
              <a:t>, за исключением отдельных положений, связанных </a:t>
            </a:r>
            <a:r>
              <a:rPr lang="ru-RU" sz="1000" b="1" dirty="0" smtClean="0">
                <a:solidFill>
                  <a:srgbClr val="007635"/>
                </a:solidFill>
              </a:rPr>
              <a:t>с деятельностью Государственной метрологической службы</a:t>
            </a:r>
            <a:r>
              <a:rPr lang="ru-RU" sz="1000" dirty="0" smtClean="0"/>
              <a:t>, вступающих в силу </a:t>
            </a:r>
            <a:r>
              <a:rPr lang="ru-RU" sz="1000" b="1" dirty="0" smtClean="0">
                <a:solidFill>
                  <a:srgbClr val="007635"/>
                </a:solidFill>
              </a:rPr>
              <a:t>1 января 2026 г.</a:t>
            </a:r>
            <a:endParaRPr lang="ru-RU" sz="1000" b="1" dirty="0">
              <a:solidFill>
                <a:srgbClr val="007635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3528" y="1563638"/>
            <a:ext cx="8568952" cy="3291185"/>
          </a:xfrm>
          <a:prstGeom prst="roundRect">
            <a:avLst/>
          </a:prstGeom>
          <a:solidFill>
            <a:srgbClr val="FFFFFF">
              <a:alpha val="34902"/>
            </a:srgbClr>
          </a:solidFill>
          <a:ln>
            <a:solidFill>
              <a:srgbClr val="9FD14F"/>
            </a:solidFill>
          </a:ln>
        </p:spPr>
        <p:txBody>
          <a:bodyPr wrap="square">
            <a:spAutoFit/>
          </a:bodyPr>
          <a:lstStyle/>
          <a:p>
            <a:pPr indent="268288" algn="just">
              <a:lnSpc>
                <a:spcPct val="150000"/>
              </a:lnSpc>
              <a:buFontTx/>
              <a:buChar char="-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уточнение и конкретизация сферы государственного регулирования ОЕИ;</a:t>
            </a:r>
          </a:p>
          <a:p>
            <a:pPr indent="268288" algn="just">
              <a:lnSpc>
                <a:spcPct val="150000"/>
              </a:lnSpc>
              <a:buFontTx/>
              <a:buChar char="-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уточнение понятийного аппарата (уточнение - МС, </a:t>
            </a: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прослеживаемость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, эталон, введение - ССД);</a:t>
            </a:r>
          </a:p>
          <a:p>
            <a:pPr indent="268288" algn="just">
              <a:lnSpc>
                <a:spcPct val="150000"/>
              </a:lnSpc>
              <a:buFontTx/>
              <a:buChar char="-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изменение организации аттестации ПРМИ и РМИ (только ГНМИ);</a:t>
            </a:r>
          </a:p>
          <a:p>
            <a:pPr indent="268288" algn="just">
              <a:lnSpc>
                <a:spcPct val="150000"/>
              </a:lnSpc>
              <a:buFontTx/>
              <a:buChar char="-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возможность исп. результатов измерений, полученных с применением СИ иностранных организаций;</a:t>
            </a:r>
          </a:p>
          <a:p>
            <a:pPr indent="268288" algn="just">
              <a:lnSpc>
                <a:spcPct val="150000"/>
              </a:lnSpc>
              <a:buFontTx/>
              <a:buChar char="-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расширение понятия «эталонная база РФ», приведение требований к сложившемуся порядку (утверждение всех эталонов, а не только государственных);</a:t>
            </a:r>
          </a:p>
          <a:p>
            <a:pPr indent="268288" algn="just">
              <a:lnSpc>
                <a:spcPct val="150000"/>
              </a:lnSpc>
              <a:buFontTx/>
              <a:buChar char="-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введение требования о прекращении действия утвержденного типа и МЭ при внесении изменений;</a:t>
            </a:r>
          </a:p>
          <a:p>
            <a:pPr indent="268288" algn="just">
              <a:lnSpc>
                <a:spcPct val="150000"/>
              </a:lnSpc>
              <a:buFontTx/>
              <a:buChar char="-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регламентация возможности использования эталонов и СИ за пределами РФ;</a:t>
            </a:r>
          </a:p>
          <a:p>
            <a:pPr indent="268288" algn="just">
              <a:lnSpc>
                <a:spcPct val="150000"/>
              </a:lnSpc>
              <a:buFontTx/>
              <a:buChar char="-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 уточнение отдельных требований к метрологической экспертизе (ТД и ГНМИ без </a:t>
            </a:r>
            <a:r>
              <a:rPr lang="ru-RU" sz="1050" dirty="0" err="1" smtClean="0">
                <a:latin typeface="Arial" pitchFamily="34" charset="0"/>
                <a:cs typeface="Arial" pitchFamily="34" charset="0"/>
              </a:rPr>
              <a:t>аккр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indent="268288" algn="just">
              <a:lnSpc>
                <a:spcPct val="150000"/>
              </a:lnSpc>
              <a:buFontTx/>
              <a:buChar char="-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реализация изменений, связанных с созданием ГМС и уточнения в части др.МС (отраслевые);</a:t>
            </a:r>
          </a:p>
          <a:p>
            <a:pPr indent="268288" algn="just">
              <a:lnSpc>
                <a:spcPct val="150000"/>
              </a:lnSpc>
              <a:buFontTx/>
              <a:buChar char="-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ФИФ ОЕИ. установление требований о составе сведений для методик измерений и эталонов;</a:t>
            </a:r>
          </a:p>
          <a:p>
            <a:pPr indent="268288" algn="just">
              <a:lnSpc>
                <a:spcPct val="150000"/>
              </a:lnSpc>
              <a:buFontTx/>
              <a:buChar char="-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введение амнистии для СИ, введенных в эксплуатацию до 1993 г.</a:t>
            </a:r>
            <a:endParaRPr lang="ru-RU" sz="105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948264" y="4299942"/>
            <a:ext cx="2016224" cy="648072"/>
          </a:xfrm>
          <a:prstGeom prst="roundRect">
            <a:avLst/>
          </a:prstGeom>
          <a:solidFill>
            <a:srgbClr val="C2D69A"/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Источники публикации</a:t>
            </a:r>
          </a:p>
          <a:p>
            <a:pPr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http://pravo.gov.ru</a:t>
            </a:r>
            <a:r>
              <a:rPr lang="ru-RU" sz="800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800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Российская газета;</a:t>
            </a:r>
          </a:p>
          <a:p>
            <a:pPr>
              <a:buFont typeface="Arial" pitchFamily="34" charset="0"/>
              <a:buChar char="•"/>
            </a:pPr>
            <a:r>
              <a:rPr lang="ru-RU" sz="800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Собрание законодательства РФ.</a:t>
            </a:r>
            <a:endParaRPr lang="ru-RU" sz="8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/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FAC0E-85A5-4271-A9D2-8441B82D39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43808" y="555526"/>
            <a:ext cx="3528392" cy="57606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Федеральный закон </a:t>
            </a:r>
            <a:br>
              <a:rPr lang="ru-RU" sz="12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от 26.06.2008 № 102-ФЗ </a:t>
            </a:r>
            <a:r>
              <a:rPr lang="ru-RU" sz="12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«Об обеспечении единства измерений»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275606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Постановление Правительства РФ от 20.04.2010 № 250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63638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от 16.11.2020 № 1847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851670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от 31.10.2009 № 879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9512" y="2139702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от 02.04.2015 № 311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7734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от 20.08.2001 № 596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715766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от 23.03.2001 № 225 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3003798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от 02.11.2009 № 884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3291830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от 02.10.2009 № 780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3579862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от 30.12.2012 № 1488 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3867894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от 29.06.2021 № 1053 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4155926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от 23.09.2010 № 734 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4443958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Постановление Правительства РФ 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от 22.12.2009 № 1057 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6732240" y="483518"/>
            <a:ext cx="360040" cy="936104"/>
          </a:xfrm>
          <a:prstGeom prst="bentArrow">
            <a:avLst/>
          </a:prstGeom>
          <a:solidFill>
            <a:srgbClr val="9BBB59"/>
          </a:solidFill>
          <a:ln w="9525"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углом 23"/>
          <p:cNvSpPr/>
          <p:nvPr/>
        </p:nvSpPr>
        <p:spPr>
          <a:xfrm rot="16200000" flipH="1">
            <a:off x="2123728" y="483518"/>
            <a:ext cx="360040" cy="936104"/>
          </a:xfrm>
          <a:prstGeom prst="bentArrow">
            <a:avLst/>
          </a:prstGeom>
          <a:solidFill>
            <a:srgbClr val="9BBB59"/>
          </a:solidFill>
          <a:ln w="9525"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04048" y="1275606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000" b="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России от 31.07.2020 № 2510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04048" y="1563638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000" b="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России от 28.08.2020 № 2905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04048" y="1851670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000" b="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России от 28.08.2020 № 2906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04048" y="2139702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000" b="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России от 28.08.2020 № 2907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04048" y="2427734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000" b="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России от 15.12.2015 № 4091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04048" y="2715766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000" b="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России от 25.12.2015 № 4092 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04048" y="3003798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000" b="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России от 30.07.2015 № 2167 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04048" y="3291830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000" b="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России от 25.06.2013 № 971 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04048" y="3867894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000" b="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России от 20.12.2021 № 5232 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004048" y="4155926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000" b="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России от 11.02.2020 № 456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004048" y="4443958"/>
            <a:ext cx="3888432" cy="216024"/>
          </a:xfrm>
          <a:prstGeom prst="roundRect">
            <a:avLst/>
          </a:prstGeom>
          <a:solidFill>
            <a:srgbClr val="9BBB59">
              <a:alpha val="32157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000" b="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Минпромторга</a:t>
            </a:r>
            <a:r>
              <a:rPr lang="ru-RU" sz="1000" b="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России от 11.11.2019 № 4189</a:t>
            </a:r>
            <a:endParaRPr lang="ru-RU" sz="1000" b="1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4355976" y="3939902"/>
            <a:ext cx="432048" cy="72008"/>
          </a:xfrm>
          <a:prstGeom prst="rightArrow">
            <a:avLst/>
          </a:prstGeom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355976" y="4227934"/>
            <a:ext cx="432048" cy="72008"/>
          </a:xfrm>
          <a:prstGeom prst="rightArrow">
            <a:avLst/>
          </a:prstGeom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4355976" y="4515966"/>
            <a:ext cx="432048" cy="72008"/>
          </a:xfrm>
          <a:prstGeom prst="rightArrow">
            <a:avLst/>
          </a:prstGeom>
          <a:ln w="952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19672" y="0"/>
            <a:ext cx="9144000" cy="50405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682F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Поверка расходомеров </a:t>
            </a:r>
            <a:r>
              <a:rPr lang="ru-RU" sz="1800" b="1" dirty="0" err="1" smtClean="0">
                <a:solidFill>
                  <a:srgbClr val="00682F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Ду</a:t>
            </a:r>
            <a:r>
              <a:rPr lang="ru-RU" sz="1800" b="1" dirty="0" smtClean="0">
                <a:solidFill>
                  <a:srgbClr val="00682F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 400</a:t>
            </a:r>
            <a:endParaRPr lang="ru-RU" sz="1800" b="1" dirty="0">
              <a:solidFill>
                <a:srgbClr val="00682F"/>
              </a:solidFill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FAC0E-85A5-4271-A9D2-8441B82D39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blob:https://web.whatsapp.com/f357b465-a163-4090-856c-8e6249d91d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blob:https://web.whatsapp.com/f357b465-a163-4090-856c-8e6249d91d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TGremyachkina\Downloads\WhatsApp Image 2024-04-10 at 15.02.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9542"/>
            <a:ext cx="5280587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TGremyachkina\Downloads\cb8ce234-2e8b-11e9-0e9d-0025649c9e7a_68986940-65aa-11e9-0e9d-0025649c9e7a-500x5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94298"/>
            <a:ext cx="1949202" cy="1949202"/>
          </a:xfrm>
          <a:prstGeom prst="rect">
            <a:avLst/>
          </a:prstGeom>
          <a:noFill/>
        </p:spPr>
      </p:pic>
      <p:pic>
        <p:nvPicPr>
          <p:cNvPr id="1026" name="Picture 2" descr="C:\Users\TGremyachkina\Downloads\WhatsApp Image 2024-04-10 at 15.02.5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699542"/>
            <a:ext cx="1872208" cy="416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99071"/>
            <a:ext cx="9144000" cy="4325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82F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Требования законодательства</a:t>
            </a:r>
            <a:endParaRPr lang="ru-RU" sz="2400" b="1" dirty="0">
              <a:solidFill>
                <a:srgbClr val="00682F"/>
              </a:solidFill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251520" y="1131590"/>
            <a:ext cx="8671560" cy="3532614"/>
          </a:xfrm>
          <a:prstGeom prst="rect">
            <a:avLst/>
          </a:prstGeom>
          <a:solidFill>
            <a:srgbClr val="FFFFFF">
              <a:alpha val="45098"/>
            </a:srgbClr>
          </a:solidFill>
          <a:ln w="9360">
            <a:noFill/>
          </a:ln>
        </p:spPr>
        <p:txBody>
          <a:bodyPr anchor="ctr">
            <a:noAutofit/>
          </a:bodyPr>
          <a:lstStyle/>
          <a:p>
            <a:pPr indent="358775" algn="just"/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В соответствии с ч.7 ст.7 Федерального закона от 26.06.2008 № 102-ФЗ в РФ должны </a:t>
            </a:r>
            <a:r>
              <a:rPr lang="ru-RU" sz="13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применяться</a:t>
            </a:r>
            <a:r>
              <a:rPr lang="ru-RU" sz="1300" b="1" spc="-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эталоны единиц величин</a:t>
            </a: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, прослеживаемые </a:t>
            </a:r>
            <a:r>
              <a:rPr lang="ru-RU" sz="13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к государственным первичным эталонам </a:t>
            </a: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соответствующих единиц величин.</a:t>
            </a:r>
          </a:p>
          <a:p>
            <a:pPr indent="358775" algn="just"/>
            <a:endParaRPr lang="ru-RU" sz="1300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  <a:p>
            <a:pPr indent="358775" algn="just"/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Согласно п.12 Положения об эталонах единиц величин, используемых в сфере государственного регулирования обеспечения единства измерений, утвержденного постановлением Правительства Российской Федерации от 23 ноября 2010 г. № 734, для </a:t>
            </a:r>
            <a:r>
              <a:rPr lang="ru-RU" sz="13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средств измерений утвержденного типа</a:t>
            </a: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, применяемых в качестве </a:t>
            </a:r>
            <a:r>
              <a:rPr lang="ru-RU" sz="13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эталонов единиц величин</a:t>
            </a: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, вместо первичной аттестации и периодической аттестации </a:t>
            </a:r>
            <a:r>
              <a:rPr lang="ru-RU" sz="13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выполняется поверка </a:t>
            </a: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в соответствии с установленными для них методиками поверки средств измерений с учетом требований поверочных схем.</a:t>
            </a:r>
          </a:p>
          <a:p>
            <a:pPr indent="358775" algn="just"/>
            <a:endParaRPr lang="ru-RU" sz="1300" spc="-1" dirty="0" smtClean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  <a:p>
            <a:pPr indent="358775" algn="just"/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В соответствии с ч.1 Государственной поверочной схемы для средств измерений массы и объема жидкости в потоке, объема жидкости и вместимости при статических измерениях, массового и объемного расходов жидкости, утвержденной приказом </a:t>
            </a:r>
            <a:r>
              <a:rPr lang="ru-RU" sz="1300" spc="-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Росстандарта</a:t>
            </a: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от </a:t>
            </a:r>
            <a:r>
              <a:rPr lang="ru-RU" sz="1300" spc="-30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26 сентября 2022 г. № 2356</a:t>
            </a: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00" b="1" spc="-1" dirty="0" err="1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прослеживаемость</a:t>
            </a:r>
            <a:r>
              <a:rPr lang="ru-RU" sz="1300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установок поверочных к ГЭТ 63-2019 осуществляется</a:t>
            </a:r>
            <a:r>
              <a:rPr lang="ru-RU" sz="1300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двумя методами передачи единиц величин: </a:t>
            </a:r>
            <a:r>
              <a:rPr lang="ru-RU" sz="13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непосредственным сличением</a:t>
            </a:r>
            <a:r>
              <a:rPr lang="ru-RU" sz="1300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13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сличением при помощи эталона сравнения</a:t>
            </a: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300" spc="-1" dirty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5"/>
          <p:cNvSpPr txBox="1">
            <a:spLocks/>
          </p:cNvSpPr>
          <p:nvPr/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FAC0E-85A5-4271-A9D2-8441B82D39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627063"/>
            <a:ext cx="9144000" cy="4325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682F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Установки поверочные с ВУ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75606"/>
            <a:ext cx="2243280" cy="32042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9FD14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stomShape 5"/>
          <p:cNvSpPr/>
          <p:nvPr/>
        </p:nvSpPr>
        <p:spPr>
          <a:xfrm>
            <a:off x="3096574" y="2623947"/>
            <a:ext cx="1780991" cy="773950"/>
          </a:xfrm>
          <a:prstGeom prst="rect">
            <a:avLst/>
          </a:prstGeom>
          <a:solidFill>
            <a:srgbClr val="FFFFFF">
              <a:alpha val="37000"/>
            </a:srgbClr>
          </a:solidFill>
          <a:ln w="9360">
            <a:solidFill>
              <a:srgbClr val="00763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Внесение изменений в ОТ</a:t>
            </a:r>
            <a:endParaRPr lang="ru-RU" sz="1600" spc="-1" dirty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stomShape 5"/>
          <p:cNvSpPr/>
          <p:nvPr/>
        </p:nvSpPr>
        <p:spPr>
          <a:xfrm>
            <a:off x="4139952" y="4011910"/>
            <a:ext cx="2694611" cy="765971"/>
          </a:xfrm>
          <a:prstGeom prst="rect">
            <a:avLst/>
          </a:prstGeom>
          <a:solidFill>
            <a:srgbClr val="FFFFFF">
              <a:alpha val="37000"/>
            </a:srgbClr>
          </a:solidFill>
          <a:ln w="9360">
            <a:solidFill>
              <a:srgbClr val="00763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Аттестация эталона единицы величины</a:t>
            </a:r>
            <a:endParaRPr lang="ru-RU" sz="1600" spc="-1" dirty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Shape 2"/>
          <p:cNvSpPr txBox="1"/>
          <p:nvPr/>
        </p:nvSpPr>
        <p:spPr>
          <a:xfrm>
            <a:off x="3563888" y="1275606"/>
            <a:ext cx="4680520" cy="980905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В соответствии с требованиями </a:t>
            </a:r>
            <a:b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</a:b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приказа </a:t>
            </a:r>
            <a:r>
              <a:rPr lang="ru-RU" sz="1300" spc="-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Росстандарта</a:t>
            </a:r>
            <a:r>
              <a:rPr lang="ru-RU" sz="13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 от 26.09.2022 № 2356 при передаче единиц величин установкам поверочным с ВУ (рабочие эталоны 1, 2 и 3 разрядов):</a:t>
            </a:r>
            <a:endParaRPr lang="ru-RU" sz="1300" spc="-1" dirty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 стрелкой 11"/>
          <p:cNvCxnSpPr>
            <a:stCxn id="11" idx="2"/>
            <a:endCxn id="9" idx="0"/>
          </p:cNvCxnSpPr>
          <p:nvPr/>
        </p:nvCxnSpPr>
        <p:spPr>
          <a:xfrm flipH="1">
            <a:off x="3987070" y="2256511"/>
            <a:ext cx="1917078" cy="367436"/>
          </a:xfrm>
          <a:prstGeom prst="straightConnector1">
            <a:avLst/>
          </a:prstGeom>
          <a:ln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1" idx="2"/>
            <a:endCxn id="10" idx="0"/>
          </p:cNvCxnSpPr>
          <p:nvPr/>
        </p:nvCxnSpPr>
        <p:spPr>
          <a:xfrm flipH="1">
            <a:off x="5487258" y="2256511"/>
            <a:ext cx="416890" cy="1755399"/>
          </a:xfrm>
          <a:prstGeom prst="straightConnector1">
            <a:avLst/>
          </a:prstGeom>
          <a:ln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stomShape 5"/>
          <p:cNvSpPr/>
          <p:nvPr/>
        </p:nvSpPr>
        <p:spPr>
          <a:xfrm>
            <a:off x="6660232" y="3003798"/>
            <a:ext cx="2141220" cy="773950"/>
          </a:xfrm>
          <a:prstGeom prst="rect">
            <a:avLst/>
          </a:prstGeom>
          <a:solidFill>
            <a:srgbClr val="FFFFFF">
              <a:alpha val="37000"/>
            </a:srgbClr>
          </a:solidFill>
          <a:ln w="9360">
            <a:solidFill>
              <a:srgbClr val="007635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Испытания в целях утв.типа единичного экземпляра</a:t>
            </a:r>
            <a:endParaRPr lang="ru-RU" sz="1600" spc="-1" dirty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 стрелкой 14"/>
          <p:cNvCxnSpPr>
            <a:stCxn id="11" idx="2"/>
            <a:endCxn id="14" idx="0"/>
          </p:cNvCxnSpPr>
          <p:nvPr/>
        </p:nvCxnSpPr>
        <p:spPr>
          <a:xfrm>
            <a:off x="5904148" y="2256511"/>
            <a:ext cx="1826694" cy="747287"/>
          </a:xfrm>
          <a:prstGeom prst="straightConnector1">
            <a:avLst/>
          </a:prstGeom>
          <a:ln>
            <a:solidFill>
              <a:srgbClr val="00763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5"/>
          <p:cNvSpPr txBox="1">
            <a:spLocks/>
          </p:cNvSpPr>
          <p:nvPr/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FAC0E-85A5-4271-A9D2-8441B82D39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43087"/>
            <a:ext cx="9144000" cy="4325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82F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Аттестация установок поверочных с ВУ</a:t>
            </a:r>
          </a:p>
        </p:txBody>
      </p:sp>
      <p:sp>
        <p:nvSpPr>
          <p:cNvPr id="11" name="TextShape 2"/>
          <p:cNvSpPr txBox="1"/>
          <p:nvPr/>
        </p:nvSpPr>
        <p:spPr>
          <a:xfrm>
            <a:off x="395536" y="1707654"/>
            <a:ext cx="3960440" cy="2232248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spcBef>
                <a:spcPts val="320"/>
              </a:spcBef>
            </a:pPr>
            <a:r>
              <a:rPr lang="ru-RU" sz="14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В ФБУ «</a:t>
            </a:r>
            <a:r>
              <a:rPr lang="ru-RU" sz="1400" spc="-1" dirty="0" err="1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Тест-С.-Петербург</a:t>
            </a:r>
            <a:r>
              <a:rPr lang="ru-RU" sz="14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» приобретены </a:t>
            </a:r>
            <a:r>
              <a:rPr lang="ru-RU" sz="14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эталоны сравнения </a:t>
            </a:r>
            <a:r>
              <a:rPr lang="ru-RU" sz="14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для передачи единиц массового и объёмного расходов, массы и объёма протекающей жидкости от государственных эталонов методом сличения</a:t>
            </a:r>
            <a:endParaRPr lang="ru-RU" sz="1400" spc="-1" dirty="0">
              <a:solidFill>
                <a:srgbClr val="002E1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http://images.myshared.ru/24/1271455/slide_5.jpg"/>
          <p:cNvPicPr>
            <a:picLocks noChangeAspect="1" noChangeArrowheads="1"/>
          </p:cNvPicPr>
          <p:nvPr/>
        </p:nvPicPr>
        <p:blipFill>
          <a:blip r:embed="rId2" cstate="print"/>
          <a:srcRect l="50998" t="19840" r="3882" b="40800"/>
          <a:stretch>
            <a:fillRect/>
          </a:stretch>
        </p:blipFill>
        <p:spPr bwMode="auto">
          <a:xfrm>
            <a:off x="5004048" y="1777444"/>
            <a:ext cx="3525342" cy="230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5"/>
          <p:cNvSpPr txBox="1">
            <a:spLocks/>
          </p:cNvSpPr>
          <p:nvPr/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FAC0E-85A5-4271-A9D2-8441B82D39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843087"/>
            <a:ext cx="9144000" cy="4325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682F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Установка для поверки счетчиков холодной и горячей воды STEP-МТ-150/180-20</a:t>
            </a:r>
          </a:p>
        </p:txBody>
      </p:sp>
      <p:sp>
        <p:nvSpPr>
          <p:cNvPr id="11" name="TextShape 2"/>
          <p:cNvSpPr txBox="1"/>
          <p:nvPr/>
        </p:nvSpPr>
        <p:spPr>
          <a:xfrm>
            <a:off x="395536" y="1851670"/>
            <a:ext cx="3960440" cy="2232248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Вторичный эталон единицы массы и объема жидкости в потоке в диапазоне значений </a:t>
            </a: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от 0,04 до 2,0 т (м³)</a:t>
            </a:r>
            <a:r>
              <a:rPr lang="ru-RU" sz="1400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2E15"/>
                </a:solidFill>
                <a:latin typeface="Arial" pitchFamily="34" charset="0"/>
                <a:cs typeface="Arial" pitchFamily="34" charset="0"/>
              </a:rPr>
              <a:t>единиц массового и объемного расходов жидкости в диапазоне значений </a:t>
            </a: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от 0,1 до 180 м³/ч  </a:t>
            </a: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682F"/>
                </a:solidFill>
                <a:latin typeface="Arial" pitchFamily="34" charset="0"/>
                <a:cs typeface="Arial" pitchFamily="34" charset="0"/>
              </a:rPr>
              <a:t>ПГ ± 0,052%</a:t>
            </a:r>
            <a:endParaRPr lang="ru-RU" sz="1400" spc="-1" dirty="0">
              <a:solidFill>
                <a:srgbClr val="00682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/>
        </p:blipFill>
        <p:spPr>
          <a:xfrm>
            <a:off x="4644008" y="1707654"/>
            <a:ext cx="4104456" cy="2592288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FAC0E-85A5-4271-A9D2-8441B82D39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7544" y="120359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82F"/>
                </a:solidFill>
                <a:latin typeface="Arial" pitchFamily="34" charset="0"/>
                <a:ea typeface="Cambria" pitchFamily="18" charset="0"/>
                <a:cs typeface="Arial" pitchFamily="34" charset="0"/>
              </a:rPr>
              <a:t>СПАСИБО ЗА ВНИМАНИЕ!</a:t>
            </a:r>
            <a:endParaRPr lang="ru-RU" sz="3200" b="1" dirty="0">
              <a:solidFill>
                <a:srgbClr val="00682F"/>
              </a:solidFill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  <p:sp>
        <p:nvSpPr>
          <p:cNvPr id="3" name="Полилиния 2"/>
          <p:cNvSpPr/>
          <p:nvPr/>
        </p:nvSpPr>
        <p:spPr>
          <a:xfrm flipH="1" flipV="1">
            <a:off x="0" y="-4"/>
            <a:ext cx="1403648" cy="915570"/>
          </a:xfrm>
          <a:custGeom>
            <a:avLst/>
            <a:gdLst>
              <a:gd name="connsiteX0" fmla="*/ 0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0 w 5292080"/>
              <a:gd name="connsiteY4" fmla="*/ 0 h 411510"/>
              <a:gd name="connsiteX0" fmla="*/ 504056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504056 w 5292080"/>
              <a:gd name="connsiteY4" fmla="*/ 0 h 411510"/>
              <a:gd name="connsiteX0" fmla="*/ 3378938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3378938 w 5292080"/>
              <a:gd name="connsiteY4" fmla="*/ 0 h 411510"/>
              <a:gd name="connsiteX0" fmla="*/ 4279988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4279988 w 5292080"/>
              <a:gd name="connsiteY4" fmla="*/ 0 h 411510"/>
              <a:gd name="connsiteX0" fmla="*/ 4505251 w 5517343"/>
              <a:gd name="connsiteY0" fmla="*/ 0 h 411510"/>
              <a:gd name="connsiteX1" fmla="*/ 5517343 w 5517343"/>
              <a:gd name="connsiteY1" fmla="*/ 0 h 411510"/>
              <a:gd name="connsiteX2" fmla="*/ 5517343 w 5517343"/>
              <a:gd name="connsiteY2" fmla="*/ 411510 h 411510"/>
              <a:gd name="connsiteX3" fmla="*/ 0 w 5517343"/>
              <a:gd name="connsiteY3" fmla="*/ 411510 h 411510"/>
              <a:gd name="connsiteX4" fmla="*/ 4505251 w 5517343"/>
              <a:gd name="connsiteY4" fmla="*/ 0 h 411510"/>
              <a:gd name="connsiteX0" fmla="*/ 2477888 w 5517343"/>
              <a:gd name="connsiteY0" fmla="*/ 0 h 411510"/>
              <a:gd name="connsiteX1" fmla="*/ 5517343 w 5517343"/>
              <a:gd name="connsiteY1" fmla="*/ 0 h 411510"/>
              <a:gd name="connsiteX2" fmla="*/ 5517343 w 5517343"/>
              <a:gd name="connsiteY2" fmla="*/ 411510 h 411510"/>
              <a:gd name="connsiteX3" fmla="*/ 0 w 5517343"/>
              <a:gd name="connsiteY3" fmla="*/ 411510 h 411510"/>
              <a:gd name="connsiteX4" fmla="*/ 2477888 w 5517343"/>
              <a:gd name="connsiteY4" fmla="*/ 0 h 411510"/>
              <a:gd name="connsiteX0" fmla="*/ 2027363 w 5066818"/>
              <a:gd name="connsiteY0" fmla="*/ 0 h 411510"/>
              <a:gd name="connsiteX1" fmla="*/ 5066818 w 5066818"/>
              <a:gd name="connsiteY1" fmla="*/ 0 h 411510"/>
              <a:gd name="connsiteX2" fmla="*/ 5066818 w 5066818"/>
              <a:gd name="connsiteY2" fmla="*/ 411510 h 411510"/>
              <a:gd name="connsiteX3" fmla="*/ 0 w 5066818"/>
              <a:gd name="connsiteY3" fmla="*/ 411510 h 411510"/>
              <a:gd name="connsiteX4" fmla="*/ 2027363 w 5066818"/>
              <a:gd name="connsiteY4" fmla="*/ 0 h 411510"/>
              <a:gd name="connsiteX0" fmla="*/ 4054726 w 5066818"/>
              <a:gd name="connsiteY0" fmla="*/ 0 h 411510"/>
              <a:gd name="connsiteX1" fmla="*/ 5066818 w 5066818"/>
              <a:gd name="connsiteY1" fmla="*/ 0 h 411510"/>
              <a:gd name="connsiteX2" fmla="*/ 5066818 w 5066818"/>
              <a:gd name="connsiteY2" fmla="*/ 411510 h 411510"/>
              <a:gd name="connsiteX3" fmla="*/ 0 w 5066818"/>
              <a:gd name="connsiteY3" fmla="*/ 411510 h 411510"/>
              <a:gd name="connsiteX4" fmla="*/ 4054726 w 5066818"/>
              <a:gd name="connsiteY4" fmla="*/ 0 h 411510"/>
              <a:gd name="connsiteX0" fmla="*/ 4054726 w 5066818"/>
              <a:gd name="connsiteY0" fmla="*/ 0 h 450033"/>
              <a:gd name="connsiteX1" fmla="*/ 5066818 w 5066818"/>
              <a:gd name="connsiteY1" fmla="*/ 0 h 450033"/>
              <a:gd name="connsiteX2" fmla="*/ 5066818 w 5066818"/>
              <a:gd name="connsiteY2" fmla="*/ 450033 h 450033"/>
              <a:gd name="connsiteX3" fmla="*/ 0 w 5066818"/>
              <a:gd name="connsiteY3" fmla="*/ 411510 h 450033"/>
              <a:gd name="connsiteX4" fmla="*/ 4054726 w 5066818"/>
              <a:gd name="connsiteY4" fmla="*/ 0 h 450033"/>
              <a:gd name="connsiteX0" fmla="*/ 4505251 w 5517343"/>
              <a:gd name="connsiteY0" fmla="*/ 0 h 450033"/>
              <a:gd name="connsiteX1" fmla="*/ 5517343 w 5517343"/>
              <a:gd name="connsiteY1" fmla="*/ 0 h 450033"/>
              <a:gd name="connsiteX2" fmla="*/ 5517343 w 5517343"/>
              <a:gd name="connsiteY2" fmla="*/ 450033 h 450033"/>
              <a:gd name="connsiteX3" fmla="*/ 0 w 5517343"/>
              <a:gd name="connsiteY3" fmla="*/ 450033 h 450033"/>
              <a:gd name="connsiteX4" fmla="*/ 4505251 w 5517343"/>
              <a:gd name="connsiteY4" fmla="*/ 0 h 450033"/>
              <a:gd name="connsiteX0" fmla="*/ 7433664 w 8445756"/>
              <a:gd name="connsiteY0" fmla="*/ 0 h 450033"/>
              <a:gd name="connsiteX1" fmla="*/ 8445756 w 8445756"/>
              <a:gd name="connsiteY1" fmla="*/ 0 h 450033"/>
              <a:gd name="connsiteX2" fmla="*/ 8445756 w 8445756"/>
              <a:gd name="connsiteY2" fmla="*/ 450033 h 450033"/>
              <a:gd name="connsiteX3" fmla="*/ 0 w 8445756"/>
              <a:gd name="connsiteY3" fmla="*/ 450033 h 450033"/>
              <a:gd name="connsiteX4" fmla="*/ 7433664 w 8445756"/>
              <a:gd name="connsiteY4" fmla="*/ 0 h 450033"/>
              <a:gd name="connsiteX0" fmla="*/ 8445756 w 8445756"/>
              <a:gd name="connsiteY0" fmla="*/ 0 h 450033"/>
              <a:gd name="connsiteX1" fmla="*/ 8445756 w 8445756"/>
              <a:gd name="connsiteY1" fmla="*/ 0 h 450033"/>
              <a:gd name="connsiteX2" fmla="*/ 8445756 w 8445756"/>
              <a:gd name="connsiteY2" fmla="*/ 450033 h 450033"/>
              <a:gd name="connsiteX3" fmla="*/ 0 w 8445756"/>
              <a:gd name="connsiteY3" fmla="*/ 450033 h 450033"/>
              <a:gd name="connsiteX4" fmla="*/ 8445756 w 8445756"/>
              <a:gd name="connsiteY4" fmla="*/ 0 h 45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5756" h="450033">
                <a:moveTo>
                  <a:pt x="8445756" y="0"/>
                </a:moveTo>
                <a:lnTo>
                  <a:pt x="8445756" y="0"/>
                </a:lnTo>
                <a:lnTo>
                  <a:pt x="8445756" y="450033"/>
                </a:lnTo>
                <a:lnTo>
                  <a:pt x="0" y="450033"/>
                </a:lnTo>
                <a:lnTo>
                  <a:pt x="8445756" y="0"/>
                </a:lnTo>
                <a:close/>
              </a:path>
            </a:pathLst>
          </a:custGeom>
          <a:solidFill>
            <a:srgbClr val="00763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8460432" y="4659982"/>
            <a:ext cx="683568" cy="483518"/>
          </a:xfrm>
          <a:custGeom>
            <a:avLst/>
            <a:gdLst>
              <a:gd name="connsiteX0" fmla="*/ 0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0 w 5292080"/>
              <a:gd name="connsiteY4" fmla="*/ 0 h 411510"/>
              <a:gd name="connsiteX0" fmla="*/ 504056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504056 w 5292080"/>
              <a:gd name="connsiteY4" fmla="*/ 0 h 411510"/>
              <a:gd name="connsiteX0" fmla="*/ 3378938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3378938 w 5292080"/>
              <a:gd name="connsiteY4" fmla="*/ 0 h 411510"/>
              <a:gd name="connsiteX0" fmla="*/ 4279988 w 5292080"/>
              <a:gd name="connsiteY0" fmla="*/ 0 h 411510"/>
              <a:gd name="connsiteX1" fmla="*/ 5292080 w 5292080"/>
              <a:gd name="connsiteY1" fmla="*/ 0 h 411510"/>
              <a:gd name="connsiteX2" fmla="*/ 5292080 w 5292080"/>
              <a:gd name="connsiteY2" fmla="*/ 411510 h 411510"/>
              <a:gd name="connsiteX3" fmla="*/ 0 w 5292080"/>
              <a:gd name="connsiteY3" fmla="*/ 411510 h 411510"/>
              <a:gd name="connsiteX4" fmla="*/ 4279988 w 5292080"/>
              <a:gd name="connsiteY4" fmla="*/ 0 h 411510"/>
              <a:gd name="connsiteX0" fmla="*/ 4505251 w 5517343"/>
              <a:gd name="connsiteY0" fmla="*/ 0 h 411510"/>
              <a:gd name="connsiteX1" fmla="*/ 5517343 w 5517343"/>
              <a:gd name="connsiteY1" fmla="*/ 0 h 411510"/>
              <a:gd name="connsiteX2" fmla="*/ 5517343 w 5517343"/>
              <a:gd name="connsiteY2" fmla="*/ 411510 h 411510"/>
              <a:gd name="connsiteX3" fmla="*/ 0 w 5517343"/>
              <a:gd name="connsiteY3" fmla="*/ 411510 h 411510"/>
              <a:gd name="connsiteX4" fmla="*/ 4505251 w 5517343"/>
              <a:gd name="connsiteY4" fmla="*/ 0 h 411510"/>
              <a:gd name="connsiteX0" fmla="*/ 2477888 w 5517343"/>
              <a:gd name="connsiteY0" fmla="*/ 0 h 411510"/>
              <a:gd name="connsiteX1" fmla="*/ 5517343 w 5517343"/>
              <a:gd name="connsiteY1" fmla="*/ 0 h 411510"/>
              <a:gd name="connsiteX2" fmla="*/ 5517343 w 5517343"/>
              <a:gd name="connsiteY2" fmla="*/ 411510 h 411510"/>
              <a:gd name="connsiteX3" fmla="*/ 0 w 5517343"/>
              <a:gd name="connsiteY3" fmla="*/ 411510 h 411510"/>
              <a:gd name="connsiteX4" fmla="*/ 2477888 w 5517343"/>
              <a:gd name="connsiteY4" fmla="*/ 0 h 411510"/>
              <a:gd name="connsiteX0" fmla="*/ 2027363 w 5066818"/>
              <a:gd name="connsiteY0" fmla="*/ 0 h 411510"/>
              <a:gd name="connsiteX1" fmla="*/ 5066818 w 5066818"/>
              <a:gd name="connsiteY1" fmla="*/ 0 h 411510"/>
              <a:gd name="connsiteX2" fmla="*/ 5066818 w 5066818"/>
              <a:gd name="connsiteY2" fmla="*/ 411510 h 411510"/>
              <a:gd name="connsiteX3" fmla="*/ 0 w 5066818"/>
              <a:gd name="connsiteY3" fmla="*/ 411510 h 411510"/>
              <a:gd name="connsiteX4" fmla="*/ 2027363 w 5066818"/>
              <a:gd name="connsiteY4" fmla="*/ 0 h 411510"/>
              <a:gd name="connsiteX0" fmla="*/ 4054726 w 5066818"/>
              <a:gd name="connsiteY0" fmla="*/ 0 h 411510"/>
              <a:gd name="connsiteX1" fmla="*/ 5066818 w 5066818"/>
              <a:gd name="connsiteY1" fmla="*/ 0 h 411510"/>
              <a:gd name="connsiteX2" fmla="*/ 5066818 w 5066818"/>
              <a:gd name="connsiteY2" fmla="*/ 411510 h 411510"/>
              <a:gd name="connsiteX3" fmla="*/ 0 w 5066818"/>
              <a:gd name="connsiteY3" fmla="*/ 411510 h 411510"/>
              <a:gd name="connsiteX4" fmla="*/ 4054726 w 5066818"/>
              <a:gd name="connsiteY4" fmla="*/ 0 h 411510"/>
              <a:gd name="connsiteX0" fmla="*/ 4054726 w 5066818"/>
              <a:gd name="connsiteY0" fmla="*/ 0 h 450033"/>
              <a:gd name="connsiteX1" fmla="*/ 5066818 w 5066818"/>
              <a:gd name="connsiteY1" fmla="*/ 0 h 450033"/>
              <a:gd name="connsiteX2" fmla="*/ 5066818 w 5066818"/>
              <a:gd name="connsiteY2" fmla="*/ 450033 h 450033"/>
              <a:gd name="connsiteX3" fmla="*/ 0 w 5066818"/>
              <a:gd name="connsiteY3" fmla="*/ 411510 h 450033"/>
              <a:gd name="connsiteX4" fmla="*/ 4054726 w 5066818"/>
              <a:gd name="connsiteY4" fmla="*/ 0 h 450033"/>
              <a:gd name="connsiteX0" fmla="*/ 4505251 w 5517343"/>
              <a:gd name="connsiteY0" fmla="*/ 0 h 450033"/>
              <a:gd name="connsiteX1" fmla="*/ 5517343 w 5517343"/>
              <a:gd name="connsiteY1" fmla="*/ 0 h 450033"/>
              <a:gd name="connsiteX2" fmla="*/ 5517343 w 5517343"/>
              <a:gd name="connsiteY2" fmla="*/ 450033 h 450033"/>
              <a:gd name="connsiteX3" fmla="*/ 0 w 5517343"/>
              <a:gd name="connsiteY3" fmla="*/ 450033 h 450033"/>
              <a:gd name="connsiteX4" fmla="*/ 4505251 w 5517343"/>
              <a:gd name="connsiteY4" fmla="*/ 0 h 450033"/>
              <a:gd name="connsiteX0" fmla="*/ 7433664 w 8445756"/>
              <a:gd name="connsiteY0" fmla="*/ 0 h 450033"/>
              <a:gd name="connsiteX1" fmla="*/ 8445756 w 8445756"/>
              <a:gd name="connsiteY1" fmla="*/ 0 h 450033"/>
              <a:gd name="connsiteX2" fmla="*/ 8445756 w 8445756"/>
              <a:gd name="connsiteY2" fmla="*/ 450033 h 450033"/>
              <a:gd name="connsiteX3" fmla="*/ 0 w 8445756"/>
              <a:gd name="connsiteY3" fmla="*/ 450033 h 450033"/>
              <a:gd name="connsiteX4" fmla="*/ 7433664 w 8445756"/>
              <a:gd name="connsiteY4" fmla="*/ 0 h 450033"/>
              <a:gd name="connsiteX0" fmla="*/ 8445756 w 8445756"/>
              <a:gd name="connsiteY0" fmla="*/ 0 h 450033"/>
              <a:gd name="connsiteX1" fmla="*/ 8445756 w 8445756"/>
              <a:gd name="connsiteY1" fmla="*/ 0 h 450033"/>
              <a:gd name="connsiteX2" fmla="*/ 8445756 w 8445756"/>
              <a:gd name="connsiteY2" fmla="*/ 450033 h 450033"/>
              <a:gd name="connsiteX3" fmla="*/ 0 w 8445756"/>
              <a:gd name="connsiteY3" fmla="*/ 450033 h 450033"/>
              <a:gd name="connsiteX4" fmla="*/ 8445756 w 8445756"/>
              <a:gd name="connsiteY4" fmla="*/ 0 h 450033"/>
              <a:gd name="connsiteX0" fmla="*/ 8445756 w 8445756"/>
              <a:gd name="connsiteY0" fmla="*/ 0 h 736388"/>
              <a:gd name="connsiteX1" fmla="*/ 8445756 w 8445756"/>
              <a:gd name="connsiteY1" fmla="*/ 286355 h 736388"/>
              <a:gd name="connsiteX2" fmla="*/ 8445756 w 8445756"/>
              <a:gd name="connsiteY2" fmla="*/ 736388 h 736388"/>
              <a:gd name="connsiteX3" fmla="*/ 0 w 8445756"/>
              <a:gd name="connsiteY3" fmla="*/ 736388 h 736388"/>
              <a:gd name="connsiteX4" fmla="*/ 8445756 w 8445756"/>
              <a:gd name="connsiteY4" fmla="*/ 0 h 736388"/>
              <a:gd name="connsiteX0" fmla="*/ 8445756 w 8445756"/>
              <a:gd name="connsiteY0" fmla="*/ 0 h 1022743"/>
              <a:gd name="connsiteX1" fmla="*/ 8445756 w 8445756"/>
              <a:gd name="connsiteY1" fmla="*/ 572710 h 1022743"/>
              <a:gd name="connsiteX2" fmla="*/ 8445756 w 8445756"/>
              <a:gd name="connsiteY2" fmla="*/ 1022743 h 1022743"/>
              <a:gd name="connsiteX3" fmla="*/ 0 w 8445756"/>
              <a:gd name="connsiteY3" fmla="*/ 1022743 h 1022743"/>
              <a:gd name="connsiteX4" fmla="*/ 8445756 w 8445756"/>
              <a:gd name="connsiteY4" fmla="*/ 0 h 102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45756" h="1022743">
                <a:moveTo>
                  <a:pt x="8445756" y="0"/>
                </a:moveTo>
                <a:lnTo>
                  <a:pt x="8445756" y="572710"/>
                </a:lnTo>
                <a:lnTo>
                  <a:pt x="8445756" y="1022743"/>
                </a:lnTo>
                <a:lnTo>
                  <a:pt x="0" y="1022743"/>
                </a:lnTo>
                <a:lnTo>
                  <a:pt x="8445756" y="0"/>
                </a:lnTo>
                <a:close/>
              </a:path>
            </a:pathLst>
          </a:custGeom>
          <a:solidFill>
            <a:srgbClr val="00763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I:\All\Демидова М.А\Логотип основной цветно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6194"/>
            <a:ext cx="2499429" cy="335316"/>
          </a:xfrm>
          <a:prstGeom prst="rect">
            <a:avLst/>
          </a:prstGeom>
          <a:noFill/>
        </p:spPr>
      </p:pic>
      <p:sp>
        <p:nvSpPr>
          <p:cNvPr id="8" name="TextShape 2"/>
          <p:cNvSpPr txBox="1"/>
          <p:nvPr/>
        </p:nvSpPr>
        <p:spPr>
          <a:xfrm>
            <a:off x="2339752" y="2662222"/>
            <a:ext cx="6480360" cy="9176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360"/>
              </a:spcBef>
            </a:pPr>
            <a:r>
              <a:rPr lang="ru-RU" sz="1600" b="0" strike="noStrike" spc="-1" dirty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Докладчик: </a:t>
            </a:r>
            <a:r>
              <a:rPr sz="1600" dirty="0">
                <a:latin typeface="Arial" pitchFamily="34" charset="0"/>
                <a:cs typeface="Arial" pitchFamily="34" charset="0"/>
              </a:rPr>
              <a:t/>
            </a:r>
            <a:br>
              <a:rPr sz="1600" dirty="0">
                <a:latin typeface="Arial" pitchFamily="34" charset="0"/>
                <a:cs typeface="Arial" pitchFamily="34" charset="0"/>
              </a:rPr>
            </a:br>
            <a: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 Начальник метрологического </a:t>
            </a:r>
            <a:b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отдела теплотехнических измерений </a:t>
            </a:r>
            <a:b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ФБУ «</a:t>
            </a:r>
            <a:r>
              <a:rPr lang="ru-RU" sz="1600" spc="-1" dirty="0" err="1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Тест-С.-Петербург</a:t>
            </a:r>
            <a: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» </a:t>
            </a:r>
            <a:b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spc="-1" dirty="0" err="1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Трощинин</a:t>
            </a:r>
            <a: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 Б.А.</a:t>
            </a:r>
          </a:p>
          <a:p>
            <a:pPr algn="r">
              <a:lnSpc>
                <a:spcPct val="100000"/>
              </a:lnSpc>
              <a:spcBef>
                <a:spcPts val="360"/>
              </a:spcBef>
            </a:pPr>
            <a:r>
              <a:rPr lang="ru-RU" sz="1600" spc="-1" dirty="0" smtClean="0">
                <a:solidFill>
                  <a:srgbClr val="8B8B8B"/>
                </a:solidFill>
                <a:latin typeface="Arial" pitchFamily="34" charset="0"/>
                <a:cs typeface="Arial" pitchFamily="34" charset="0"/>
              </a:rPr>
              <a:t>тел. 8 (812) 244-60-31</a:t>
            </a:r>
            <a:endParaRPr lang="ru-RU" sz="1600" b="0" strike="noStrike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3203848" y="4765860"/>
            <a:ext cx="5616624" cy="37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ru-RU" sz="1050" spc="-1" dirty="0" smtClean="0">
                <a:solidFill>
                  <a:srgbClr val="8B8B8B"/>
                </a:solidFill>
                <a:latin typeface="Calibri"/>
              </a:rPr>
              <a:t>Ежегодная международная 49-я научно-практическая конференция «Коммерческий учет энергоносителей», г. Санкт-Петербург, 24.04.2024</a:t>
            </a:r>
            <a:endParaRPr lang="ru-RU" sz="1050" spc="-1" dirty="0">
              <a:solidFill>
                <a:srgbClr val="8B8B8B"/>
              </a:solidFill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710</Words>
  <Application>Microsoft Office PowerPoint</Application>
  <PresentationFormat>Экран (16:9)</PresentationFormat>
  <Paragraphs>80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Поверка расходомеров Ду 400</vt:lpstr>
      <vt:lpstr>Требования законодательства</vt:lpstr>
      <vt:lpstr>Установки поверочные с ВУ</vt:lpstr>
      <vt:lpstr>Аттестация установок поверочных с ВУ</vt:lpstr>
      <vt:lpstr>Установка для поверки счетчиков холодной и горячей воды STEP-МТ-150/180-20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Романова</dc:creator>
  <cp:lastModifiedBy>Трощинин Борис Александрович</cp:lastModifiedBy>
  <cp:revision>229</cp:revision>
  <dcterms:created xsi:type="dcterms:W3CDTF">2024-03-25T12:54:17Z</dcterms:created>
  <dcterms:modified xsi:type="dcterms:W3CDTF">2024-04-23T08:17:07Z</dcterms:modified>
</cp:coreProperties>
</file>